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7"/>
  </p:notesMasterIdLst>
  <p:sldIdLst>
    <p:sldId id="528" r:id="rId2"/>
    <p:sldId id="531" r:id="rId3"/>
    <p:sldId id="256" r:id="rId4"/>
    <p:sldId id="279" r:id="rId5"/>
    <p:sldId id="257" r:id="rId6"/>
    <p:sldId id="280" r:id="rId7"/>
    <p:sldId id="258" r:id="rId8"/>
    <p:sldId id="281" r:id="rId9"/>
    <p:sldId id="259" r:id="rId10"/>
    <p:sldId id="282" r:id="rId11"/>
    <p:sldId id="260" r:id="rId12"/>
    <p:sldId id="284" r:id="rId13"/>
    <p:sldId id="285" r:id="rId14"/>
    <p:sldId id="283" r:id="rId15"/>
    <p:sldId id="261" r:id="rId16"/>
    <p:sldId id="286" r:id="rId17"/>
    <p:sldId id="262" r:id="rId18"/>
    <p:sldId id="288" r:id="rId19"/>
    <p:sldId id="287" r:id="rId20"/>
    <p:sldId id="289" r:id="rId21"/>
    <p:sldId id="264" r:id="rId22"/>
    <p:sldId id="290" r:id="rId23"/>
    <p:sldId id="291" r:id="rId24"/>
    <p:sldId id="292" r:id="rId25"/>
    <p:sldId id="293" r:id="rId26"/>
    <p:sldId id="295" r:id="rId27"/>
    <p:sldId id="265" r:id="rId28"/>
    <p:sldId id="297" r:id="rId29"/>
    <p:sldId id="298" r:id="rId30"/>
    <p:sldId id="296" r:id="rId31"/>
    <p:sldId id="299" r:id="rId32"/>
    <p:sldId id="300" r:id="rId33"/>
    <p:sldId id="301" r:id="rId34"/>
    <p:sldId id="302" r:id="rId35"/>
    <p:sldId id="304" r:id="rId36"/>
    <p:sldId id="266" r:id="rId37"/>
    <p:sldId id="305" r:id="rId38"/>
    <p:sldId id="306" r:id="rId39"/>
    <p:sldId id="307" r:id="rId40"/>
    <p:sldId id="308" r:id="rId41"/>
    <p:sldId id="309" r:id="rId42"/>
    <p:sldId id="267" r:id="rId43"/>
    <p:sldId id="310" r:id="rId44"/>
    <p:sldId id="311" r:id="rId45"/>
    <p:sldId id="312" r:id="rId46"/>
    <p:sldId id="318" r:id="rId47"/>
    <p:sldId id="314" r:id="rId48"/>
    <p:sldId id="315" r:id="rId49"/>
    <p:sldId id="316" r:id="rId50"/>
    <p:sldId id="317" r:id="rId51"/>
    <p:sldId id="268" r:id="rId52"/>
    <p:sldId id="319" r:id="rId53"/>
    <p:sldId id="269" r:id="rId54"/>
    <p:sldId id="270" r:id="rId55"/>
    <p:sldId id="321" r:id="rId56"/>
    <p:sldId id="342" r:id="rId57"/>
    <p:sldId id="343" r:id="rId58"/>
    <p:sldId id="350" r:id="rId59"/>
    <p:sldId id="351" r:id="rId60"/>
    <p:sldId id="353" r:id="rId61"/>
    <p:sldId id="354" r:id="rId62"/>
    <p:sldId id="357" r:id="rId63"/>
    <p:sldId id="352" r:id="rId64"/>
    <p:sldId id="355" r:id="rId65"/>
    <p:sldId id="358" r:id="rId66"/>
    <p:sldId id="356" r:id="rId67"/>
    <p:sldId id="360" r:id="rId68"/>
    <p:sldId id="359" r:id="rId69"/>
    <p:sldId id="332" r:id="rId70"/>
    <p:sldId id="364" r:id="rId71"/>
    <p:sldId id="365" r:id="rId72"/>
    <p:sldId id="362" r:id="rId73"/>
    <p:sldId id="361" r:id="rId74"/>
    <p:sldId id="344" r:id="rId75"/>
    <p:sldId id="345" r:id="rId76"/>
    <p:sldId id="346" r:id="rId77"/>
    <p:sldId id="347" r:id="rId78"/>
    <p:sldId id="348" r:id="rId79"/>
    <p:sldId id="366" r:id="rId80"/>
    <p:sldId id="349" r:id="rId81"/>
    <p:sldId id="333" r:id="rId82"/>
    <p:sldId id="368" r:id="rId83"/>
    <p:sldId id="369" r:id="rId84"/>
    <p:sldId id="370" r:id="rId85"/>
    <p:sldId id="367" r:id="rId86"/>
    <p:sldId id="334" r:id="rId87"/>
    <p:sldId id="335" r:id="rId88"/>
    <p:sldId id="336" r:id="rId89"/>
    <p:sldId id="337" r:id="rId90"/>
    <p:sldId id="338" r:id="rId91"/>
    <p:sldId id="340" r:id="rId92"/>
    <p:sldId id="341" r:id="rId93"/>
    <p:sldId id="272" r:id="rId94"/>
    <p:sldId id="339" r:id="rId95"/>
    <p:sldId id="325" r:id="rId96"/>
    <p:sldId id="326" r:id="rId97"/>
    <p:sldId id="327" r:id="rId98"/>
    <p:sldId id="328" r:id="rId99"/>
    <p:sldId id="329" r:id="rId100"/>
    <p:sldId id="330" r:id="rId101"/>
    <p:sldId id="331" r:id="rId102"/>
    <p:sldId id="324" r:id="rId103"/>
    <p:sldId id="371" r:id="rId104"/>
    <p:sldId id="530" r:id="rId105"/>
    <p:sldId id="529" r:id="rId106"/>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500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846"/>
    <p:restoredTop sz="94652"/>
  </p:normalViewPr>
  <p:slideViewPr>
    <p:cSldViewPr snapToGrid="0">
      <p:cViewPr varScale="1">
        <p:scale>
          <a:sx n="110" d="100"/>
          <a:sy n="110" d="100"/>
        </p:scale>
        <p:origin x="192" y="4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BB98E5-03EA-C346-9736-FBC031470928}" type="datetimeFigureOut">
              <a:rPr lang="en-US" smtClean="0"/>
              <a:t>2/13/25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8017AC-CBC0-434F-95E3-DD48F4A88FAA}" type="slidenum">
              <a:rPr lang="en-US" smtClean="0"/>
              <a:t>‹#›</a:t>
            </a:fld>
            <a:endParaRPr lang="en-US"/>
          </a:p>
        </p:txBody>
      </p:sp>
    </p:spTree>
    <p:extLst>
      <p:ext uri="{BB962C8B-B14F-4D97-AF65-F5344CB8AC3E}">
        <p14:creationId xmlns:p14="http://schemas.microsoft.com/office/powerpoint/2010/main" val="4157999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2A5E2-F673-51D7-78D6-136AB223FAE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E"/>
          </a:p>
        </p:txBody>
      </p:sp>
      <p:sp>
        <p:nvSpPr>
          <p:cNvPr id="3" name="Subtitle 2">
            <a:extLst>
              <a:ext uri="{FF2B5EF4-FFF2-40B4-BE49-F238E27FC236}">
                <a16:creationId xmlns:a16="http://schemas.microsoft.com/office/drawing/2014/main" id="{BE241474-A8FF-3520-EB51-E77F300AE2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E"/>
          </a:p>
        </p:txBody>
      </p:sp>
      <p:sp>
        <p:nvSpPr>
          <p:cNvPr id="4" name="Date Placeholder 3">
            <a:extLst>
              <a:ext uri="{FF2B5EF4-FFF2-40B4-BE49-F238E27FC236}">
                <a16:creationId xmlns:a16="http://schemas.microsoft.com/office/drawing/2014/main" id="{BB619551-17AB-E390-9F15-E2E6DF017750}"/>
              </a:ext>
            </a:extLst>
          </p:cNvPr>
          <p:cNvSpPr>
            <a:spLocks noGrp="1"/>
          </p:cNvSpPr>
          <p:nvPr>
            <p:ph type="dt" sz="half" idx="10"/>
          </p:nvPr>
        </p:nvSpPr>
        <p:spPr/>
        <p:txBody>
          <a:bodyPr/>
          <a:lstStyle/>
          <a:p>
            <a:fld id="{1D3C5D8B-C16F-8540-A1FE-D7440E3258E7}" type="datetime1">
              <a:rPr lang="de-DE" smtClean="0"/>
              <a:t>13.02.25</a:t>
            </a:fld>
            <a:endParaRPr lang="en-DE"/>
          </a:p>
        </p:txBody>
      </p:sp>
      <p:sp>
        <p:nvSpPr>
          <p:cNvPr id="5" name="Footer Placeholder 4">
            <a:extLst>
              <a:ext uri="{FF2B5EF4-FFF2-40B4-BE49-F238E27FC236}">
                <a16:creationId xmlns:a16="http://schemas.microsoft.com/office/drawing/2014/main" id="{14E1CDE2-7197-185D-2892-CA4822828C3D}"/>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215D23B6-1BD6-6895-FC8E-AF2C50B29BC2}"/>
              </a:ext>
            </a:extLst>
          </p:cNvPr>
          <p:cNvSpPr>
            <a:spLocks noGrp="1"/>
          </p:cNvSpPr>
          <p:nvPr>
            <p:ph type="sldNum" sz="quarter" idx="12"/>
          </p:nvPr>
        </p:nvSpPr>
        <p:spPr/>
        <p:txBody>
          <a:bodyPr/>
          <a:lstStyle/>
          <a:p>
            <a:fld id="{EFFF64B8-0FF4-3C4C-8929-7DA557F8FB5C}" type="slidenum">
              <a:rPr lang="en-DE" smtClean="0"/>
              <a:t>‹#›</a:t>
            </a:fld>
            <a:endParaRPr lang="en-DE"/>
          </a:p>
        </p:txBody>
      </p:sp>
    </p:spTree>
    <p:extLst>
      <p:ext uri="{BB962C8B-B14F-4D97-AF65-F5344CB8AC3E}">
        <p14:creationId xmlns:p14="http://schemas.microsoft.com/office/powerpoint/2010/main" val="2422851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4E234-1048-14FF-A10D-80F0BD501AF4}"/>
              </a:ext>
            </a:extLst>
          </p:cNvPr>
          <p:cNvSpPr>
            <a:spLocks noGrp="1"/>
          </p:cNvSpPr>
          <p:nvPr>
            <p:ph type="title"/>
          </p:nvPr>
        </p:nvSpPr>
        <p:spPr/>
        <p:txBody>
          <a:bodyPr/>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0CF89E59-70E3-9D6B-FE36-58DE8DFF0F3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EE24B4E3-153F-83F8-2871-362BCF401786}"/>
              </a:ext>
            </a:extLst>
          </p:cNvPr>
          <p:cNvSpPr>
            <a:spLocks noGrp="1"/>
          </p:cNvSpPr>
          <p:nvPr>
            <p:ph type="dt" sz="half" idx="10"/>
          </p:nvPr>
        </p:nvSpPr>
        <p:spPr/>
        <p:txBody>
          <a:bodyPr/>
          <a:lstStyle/>
          <a:p>
            <a:fld id="{C58279E1-3D11-AD4D-B42E-9DD000C44BF9}" type="datetime1">
              <a:rPr lang="de-DE" smtClean="0"/>
              <a:t>13.02.25</a:t>
            </a:fld>
            <a:endParaRPr lang="en-DE"/>
          </a:p>
        </p:txBody>
      </p:sp>
      <p:sp>
        <p:nvSpPr>
          <p:cNvPr id="5" name="Footer Placeholder 4">
            <a:extLst>
              <a:ext uri="{FF2B5EF4-FFF2-40B4-BE49-F238E27FC236}">
                <a16:creationId xmlns:a16="http://schemas.microsoft.com/office/drawing/2014/main" id="{D5157D2E-264A-94AA-831A-E0F1944C17D4}"/>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9BBFE1A5-88F8-59BF-CAC4-471C5A62FBCB}"/>
              </a:ext>
            </a:extLst>
          </p:cNvPr>
          <p:cNvSpPr>
            <a:spLocks noGrp="1"/>
          </p:cNvSpPr>
          <p:nvPr>
            <p:ph type="sldNum" sz="quarter" idx="12"/>
          </p:nvPr>
        </p:nvSpPr>
        <p:spPr/>
        <p:txBody>
          <a:bodyPr/>
          <a:lstStyle/>
          <a:p>
            <a:fld id="{EFFF64B8-0FF4-3C4C-8929-7DA557F8FB5C}" type="slidenum">
              <a:rPr lang="en-DE" smtClean="0"/>
              <a:t>‹#›</a:t>
            </a:fld>
            <a:endParaRPr lang="en-DE"/>
          </a:p>
        </p:txBody>
      </p:sp>
    </p:spTree>
    <p:extLst>
      <p:ext uri="{BB962C8B-B14F-4D97-AF65-F5344CB8AC3E}">
        <p14:creationId xmlns:p14="http://schemas.microsoft.com/office/powerpoint/2010/main" val="95751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640B6B-227D-7BF5-ADE9-D2D0A4B7D3B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2FE5FDB2-346F-4164-E685-289D259CE49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B01F78EB-B06C-0832-2528-B572777D38AA}"/>
              </a:ext>
            </a:extLst>
          </p:cNvPr>
          <p:cNvSpPr>
            <a:spLocks noGrp="1"/>
          </p:cNvSpPr>
          <p:nvPr>
            <p:ph type="dt" sz="half" idx="10"/>
          </p:nvPr>
        </p:nvSpPr>
        <p:spPr/>
        <p:txBody>
          <a:bodyPr/>
          <a:lstStyle/>
          <a:p>
            <a:fld id="{2F2E6553-51B2-BD47-AD3A-32B4883A92BE}" type="datetime1">
              <a:rPr lang="de-DE" smtClean="0"/>
              <a:t>13.02.25</a:t>
            </a:fld>
            <a:endParaRPr lang="en-DE"/>
          </a:p>
        </p:txBody>
      </p:sp>
      <p:sp>
        <p:nvSpPr>
          <p:cNvPr id="5" name="Footer Placeholder 4">
            <a:extLst>
              <a:ext uri="{FF2B5EF4-FFF2-40B4-BE49-F238E27FC236}">
                <a16:creationId xmlns:a16="http://schemas.microsoft.com/office/drawing/2014/main" id="{544A8EF1-5767-AB40-026E-3E4334C7CB41}"/>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07541EB6-F78A-6CA8-F304-77D9E4331285}"/>
              </a:ext>
            </a:extLst>
          </p:cNvPr>
          <p:cNvSpPr>
            <a:spLocks noGrp="1"/>
          </p:cNvSpPr>
          <p:nvPr>
            <p:ph type="sldNum" sz="quarter" idx="12"/>
          </p:nvPr>
        </p:nvSpPr>
        <p:spPr/>
        <p:txBody>
          <a:bodyPr/>
          <a:lstStyle/>
          <a:p>
            <a:fld id="{EFFF64B8-0FF4-3C4C-8929-7DA557F8FB5C}" type="slidenum">
              <a:rPr lang="en-DE" smtClean="0"/>
              <a:t>‹#›</a:t>
            </a:fld>
            <a:endParaRPr lang="en-DE"/>
          </a:p>
        </p:txBody>
      </p:sp>
    </p:spTree>
    <p:extLst>
      <p:ext uri="{BB962C8B-B14F-4D97-AF65-F5344CB8AC3E}">
        <p14:creationId xmlns:p14="http://schemas.microsoft.com/office/powerpoint/2010/main" val="2465536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3D824-551B-FF46-0E51-DF0681D0048D}"/>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647F727C-A363-3341-8B8C-2850BB40432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FBC3EC48-8DD0-2613-5D3A-E25841813EF0}"/>
              </a:ext>
            </a:extLst>
          </p:cNvPr>
          <p:cNvSpPr>
            <a:spLocks noGrp="1"/>
          </p:cNvSpPr>
          <p:nvPr>
            <p:ph type="dt" sz="half" idx="10"/>
          </p:nvPr>
        </p:nvSpPr>
        <p:spPr/>
        <p:txBody>
          <a:bodyPr/>
          <a:lstStyle/>
          <a:p>
            <a:fld id="{30EE5A5F-25F3-9C49-A860-58E4914019D8}" type="datetime1">
              <a:rPr lang="de-DE" smtClean="0"/>
              <a:t>13.02.25</a:t>
            </a:fld>
            <a:endParaRPr lang="en-DE"/>
          </a:p>
        </p:txBody>
      </p:sp>
      <p:sp>
        <p:nvSpPr>
          <p:cNvPr id="5" name="Footer Placeholder 4">
            <a:extLst>
              <a:ext uri="{FF2B5EF4-FFF2-40B4-BE49-F238E27FC236}">
                <a16:creationId xmlns:a16="http://schemas.microsoft.com/office/drawing/2014/main" id="{347B913D-8B27-8D88-A214-46367C7682A9}"/>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468C6C67-91EA-DBCC-9D19-F8226FF9DA4F}"/>
              </a:ext>
            </a:extLst>
          </p:cNvPr>
          <p:cNvSpPr>
            <a:spLocks noGrp="1"/>
          </p:cNvSpPr>
          <p:nvPr>
            <p:ph type="sldNum" sz="quarter" idx="12"/>
          </p:nvPr>
        </p:nvSpPr>
        <p:spPr/>
        <p:txBody>
          <a:bodyPr/>
          <a:lstStyle/>
          <a:p>
            <a:fld id="{EFFF64B8-0FF4-3C4C-8929-7DA557F8FB5C}" type="slidenum">
              <a:rPr lang="en-DE" smtClean="0"/>
              <a:t>‹#›</a:t>
            </a:fld>
            <a:endParaRPr lang="en-DE"/>
          </a:p>
        </p:txBody>
      </p:sp>
    </p:spTree>
    <p:extLst>
      <p:ext uri="{BB962C8B-B14F-4D97-AF65-F5344CB8AC3E}">
        <p14:creationId xmlns:p14="http://schemas.microsoft.com/office/powerpoint/2010/main" val="2896144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5EA96-846E-AD28-0F39-5DF9E6DD002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E"/>
          </a:p>
        </p:txBody>
      </p:sp>
      <p:sp>
        <p:nvSpPr>
          <p:cNvPr id="3" name="Text Placeholder 2">
            <a:extLst>
              <a:ext uri="{FF2B5EF4-FFF2-40B4-BE49-F238E27FC236}">
                <a16:creationId xmlns:a16="http://schemas.microsoft.com/office/drawing/2014/main" id="{F9EE5B74-DCBE-FAFD-DDBA-5AA62483ED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9560BF2-9F06-4541-93BA-1A741A202569}"/>
              </a:ext>
            </a:extLst>
          </p:cNvPr>
          <p:cNvSpPr>
            <a:spLocks noGrp="1"/>
          </p:cNvSpPr>
          <p:nvPr>
            <p:ph type="dt" sz="half" idx="10"/>
          </p:nvPr>
        </p:nvSpPr>
        <p:spPr/>
        <p:txBody>
          <a:bodyPr/>
          <a:lstStyle/>
          <a:p>
            <a:fld id="{448637BD-BBA8-FD43-9EE0-78530AB2E3C4}" type="datetime1">
              <a:rPr lang="de-DE" smtClean="0"/>
              <a:t>13.02.25</a:t>
            </a:fld>
            <a:endParaRPr lang="en-DE"/>
          </a:p>
        </p:txBody>
      </p:sp>
      <p:sp>
        <p:nvSpPr>
          <p:cNvPr id="5" name="Footer Placeholder 4">
            <a:extLst>
              <a:ext uri="{FF2B5EF4-FFF2-40B4-BE49-F238E27FC236}">
                <a16:creationId xmlns:a16="http://schemas.microsoft.com/office/drawing/2014/main" id="{AC50A176-5867-EC48-F1E7-648B888792F8}"/>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04784D91-1F46-9E99-D0C3-1FD37C6B632C}"/>
              </a:ext>
            </a:extLst>
          </p:cNvPr>
          <p:cNvSpPr>
            <a:spLocks noGrp="1"/>
          </p:cNvSpPr>
          <p:nvPr>
            <p:ph type="sldNum" sz="quarter" idx="12"/>
          </p:nvPr>
        </p:nvSpPr>
        <p:spPr/>
        <p:txBody>
          <a:bodyPr/>
          <a:lstStyle/>
          <a:p>
            <a:fld id="{EFFF64B8-0FF4-3C4C-8929-7DA557F8FB5C}" type="slidenum">
              <a:rPr lang="en-DE" smtClean="0"/>
              <a:t>‹#›</a:t>
            </a:fld>
            <a:endParaRPr lang="en-DE"/>
          </a:p>
        </p:txBody>
      </p:sp>
    </p:spTree>
    <p:extLst>
      <p:ext uri="{BB962C8B-B14F-4D97-AF65-F5344CB8AC3E}">
        <p14:creationId xmlns:p14="http://schemas.microsoft.com/office/powerpoint/2010/main" val="23670305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70D11-98BC-D065-4DF0-3D822C92C8A3}"/>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9ED63100-CAF3-D831-26C0-57B2C56D1D1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Content Placeholder 3">
            <a:extLst>
              <a:ext uri="{FF2B5EF4-FFF2-40B4-BE49-F238E27FC236}">
                <a16:creationId xmlns:a16="http://schemas.microsoft.com/office/drawing/2014/main" id="{7C794BE7-7FBC-22BB-F713-9DF57BC0154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Date Placeholder 4">
            <a:extLst>
              <a:ext uri="{FF2B5EF4-FFF2-40B4-BE49-F238E27FC236}">
                <a16:creationId xmlns:a16="http://schemas.microsoft.com/office/drawing/2014/main" id="{12455C35-D6FF-FBB1-0EC5-35C59BB9F5C6}"/>
              </a:ext>
            </a:extLst>
          </p:cNvPr>
          <p:cNvSpPr>
            <a:spLocks noGrp="1"/>
          </p:cNvSpPr>
          <p:nvPr>
            <p:ph type="dt" sz="half" idx="10"/>
          </p:nvPr>
        </p:nvSpPr>
        <p:spPr/>
        <p:txBody>
          <a:bodyPr/>
          <a:lstStyle/>
          <a:p>
            <a:fld id="{51B1DE22-0180-D24D-8952-D10C13FF16F5}" type="datetime1">
              <a:rPr lang="de-DE" smtClean="0"/>
              <a:t>13.02.25</a:t>
            </a:fld>
            <a:endParaRPr lang="en-DE"/>
          </a:p>
        </p:txBody>
      </p:sp>
      <p:sp>
        <p:nvSpPr>
          <p:cNvPr id="6" name="Footer Placeholder 5">
            <a:extLst>
              <a:ext uri="{FF2B5EF4-FFF2-40B4-BE49-F238E27FC236}">
                <a16:creationId xmlns:a16="http://schemas.microsoft.com/office/drawing/2014/main" id="{6FDF76D9-37D2-E652-DCBC-21BD4D17FDC0}"/>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45A44676-F9A3-5C1D-4E72-B9B0502562E6}"/>
              </a:ext>
            </a:extLst>
          </p:cNvPr>
          <p:cNvSpPr>
            <a:spLocks noGrp="1"/>
          </p:cNvSpPr>
          <p:nvPr>
            <p:ph type="sldNum" sz="quarter" idx="12"/>
          </p:nvPr>
        </p:nvSpPr>
        <p:spPr/>
        <p:txBody>
          <a:bodyPr/>
          <a:lstStyle/>
          <a:p>
            <a:fld id="{EFFF64B8-0FF4-3C4C-8929-7DA557F8FB5C}" type="slidenum">
              <a:rPr lang="en-DE" smtClean="0"/>
              <a:t>‹#›</a:t>
            </a:fld>
            <a:endParaRPr lang="en-DE"/>
          </a:p>
        </p:txBody>
      </p:sp>
    </p:spTree>
    <p:extLst>
      <p:ext uri="{BB962C8B-B14F-4D97-AF65-F5344CB8AC3E}">
        <p14:creationId xmlns:p14="http://schemas.microsoft.com/office/powerpoint/2010/main" val="2834153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14536-2E29-899B-83A8-AF219FDCA285}"/>
              </a:ext>
            </a:extLst>
          </p:cNvPr>
          <p:cNvSpPr>
            <a:spLocks noGrp="1"/>
          </p:cNvSpPr>
          <p:nvPr>
            <p:ph type="title"/>
          </p:nvPr>
        </p:nvSpPr>
        <p:spPr>
          <a:xfrm>
            <a:off x="839788" y="365125"/>
            <a:ext cx="10515600" cy="1325563"/>
          </a:xfrm>
        </p:spPr>
        <p:txBody>
          <a:bodyPr/>
          <a:lstStyle/>
          <a:p>
            <a:r>
              <a:rPr lang="en-GB"/>
              <a:t>Click to edit Master title style</a:t>
            </a:r>
            <a:endParaRPr lang="en-DE"/>
          </a:p>
        </p:txBody>
      </p:sp>
      <p:sp>
        <p:nvSpPr>
          <p:cNvPr id="3" name="Text Placeholder 2">
            <a:extLst>
              <a:ext uri="{FF2B5EF4-FFF2-40B4-BE49-F238E27FC236}">
                <a16:creationId xmlns:a16="http://schemas.microsoft.com/office/drawing/2014/main" id="{69001E7E-B435-8210-20F9-F2686A8B93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59A7C51-78C8-F298-BB9D-674BB14C2B9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Text Placeholder 4">
            <a:extLst>
              <a:ext uri="{FF2B5EF4-FFF2-40B4-BE49-F238E27FC236}">
                <a16:creationId xmlns:a16="http://schemas.microsoft.com/office/drawing/2014/main" id="{A7F3FC2A-E2AB-E6AC-7502-F0070B0455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D8CB9D8-B1E3-F958-32DA-8487FA622FD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7" name="Date Placeholder 6">
            <a:extLst>
              <a:ext uri="{FF2B5EF4-FFF2-40B4-BE49-F238E27FC236}">
                <a16:creationId xmlns:a16="http://schemas.microsoft.com/office/drawing/2014/main" id="{8BA338FD-2558-3A04-E2BC-0CBF84CC6668}"/>
              </a:ext>
            </a:extLst>
          </p:cNvPr>
          <p:cNvSpPr>
            <a:spLocks noGrp="1"/>
          </p:cNvSpPr>
          <p:nvPr>
            <p:ph type="dt" sz="half" idx="10"/>
          </p:nvPr>
        </p:nvSpPr>
        <p:spPr/>
        <p:txBody>
          <a:bodyPr/>
          <a:lstStyle/>
          <a:p>
            <a:fld id="{1BBC1DF9-EFD8-EE47-8A0D-B3815C7960C7}" type="datetime1">
              <a:rPr lang="de-DE" smtClean="0"/>
              <a:t>13.02.25</a:t>
            </a:fld>
            <a:endParaRPr lang="en-DE"/>
          </a:p>
        </p:txBody>
      </p:sp>
      <p:sp>
        <p:nvSpPr>
          <p:cNvPr id="8" name="Footer Placeholder 7">
            <a:extLst>
              <a:ext uri="{FF2B5EF4-FFF2-40B4-BE49-F238E27FC236}">
                <a16:creationId xmlns:a16="http://schemas.microsoft.com/office/drawing/2014/main" id="{18FB4326-9C4F-C52C-927C-69564D15B28D}"/>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6F7D11A7-6468-8E33-85E9-7E63E8CE6E28}"/>
              </a:ext>
            </a:extLst>
          </p:cNvPr>
          <p:cNvSpPr>
            <a:spLocks noGrp="1"/>
          </p:cNvSpPr>
          <p:nvPr>
            <p:ph type="sldNum" sz="quarter" idx="12"/>
          </p:nvPr>
        </p:nvSpPr>
        <p:spPr/>
        <p:txBody>
          <a:bodyPr/>
          <a:lstStyle/>
          <a:p>
            <a:fld id="{EFFF64B8-0FF4-3C4C-8929-7DA557F8FB5C}" type="slidenum">
              <a:rPr lang="en-DE" smtClean="0"/>
              <a:t>‹#›</a:t>
            </a:fld>
            <a:endParaRPr lang="en-DE"/>
          </a:p>
        </p:txBody>
      </p:sp>
    </p:spTree>
    <p:extLst>
      <p:ext uri="{BB962C8B-B14F-4D97-AF65-F5344CB8AC3E}">
        <p14:creationId xmlns:p14="http://schemas.microsoft.com/office/powerpoint/2010/main" val="17996794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E2FDF-35A6-5B44-E2A7-E1D67406D40E}"/>
              </a:ext>
            </a:extLst>
          </p:cNvPr>
          <p:cNvSpPr>
            <a:spLocks noGrp="1"/>
          </p:cNvSpPr>
          <p:nvPr>
            <p:ph type="title"/>
          </p:nvPr>
        </p:nvSpPr>
        <p:spPr/>
        <p:txBody>
          <a:bodyPr/>
          <a:lstStyle/>
          <a:p>
            <a:r>
              <a:rPr lang="en-GB"/>
              <a:t>Click to edit Master title style</a:t>
            </a:r>
            <a:endParaRPr lang="en-DE"/>
          </a:p>
        </p:txBody>
      </p:sp>
      <p:sp>
        <p:nvSpPr>
          <p:cNvPr id="3" name="Date Placeholder 2">
            <a:extLst>
              <a:ext uri="{FF2B5EF4-FFF2-40B4-BE49-F238E27FC236}">
                <a16:creationId xmlns:a16="http://schemas.microsoft.com/office/drawing/2014/main" id="{EA9CA583-CC76-F868-2332-AB58F8DD55CC}"/>
              </a:ext>
            </a:extLst>
          </p:cNvPr>
          <p:cNvSpPr>
            <a:spLocks noGrp="1"/>
          </p:cNvSpPr>
          <p:nvPr>
            <p:ph type="dt" sz="half" idx="10"/>
          </p:nvPr>
        </p:nvSpPr>
        <p:spPr/>
        <p:txBody>
          <a:bodyPr/>
          <a:lstStyle/>
          <a:p>
            <a:fld id="{D2E34291-B972-C84C-8206-D4266F88EFEE}" type="datetime1">
              <a:rPr lang="de-DE" smtClean="0"/>
              <a:t>13.02.25</a:t>
            </a:fld>
            <a:endParaRPr lang="en-DE"/>
          </a:p>
        </p:txBody>
      </p:sp>
      <p:sp>
        <p:nvSpPr>
          <p:cNvPr id="4" name="Footer Placeholder 3">
            <a:extLst>
              <a:ext uri="{FF2B5EF4-FFF2-40B4-BE49-F238E27FC236}">
                <a16:creationId xmlns:a16="http://schemas.microsoft.com/office/drawing/2014/main" id="{A256785D-7EC2-8D2B-2081-1DECD90FD4DC}"/>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73A46F4C-9BDA-5E71-2718-39A92C4B5477}"/>
              </a:ext>
            </a:extLst>
          </p:cNvPr>
          <p:cNvSpPr>
            <a:spLocks noGrp="1"/>
          </p:cNvSpPr>
          <p:nvPr>
            <p:ph type="sldNum" sz="quarter" idx="12"/>
          </p:nvPr>
        </p:nvSpPr>
        <p:spPr/>
        <p:txBody>
          <a:bodyPr/>
          <a:lstStyle/>
          <a:p>
            <a:fld id="{EFFF64B8-0FF4-3C4C-8929-7DA557F8FB5C}" type="slidenum">
              <a:rPr lang="en-DE" smtClean="0"/>
              <a:t>‹#›</a:t>
            </a:fld>
            <a:endParaRPr lang="en-DE"/>
          </a:p>
        </p:txBody>
      </p:sp>
    </p:spTree>
    <p:extLst>
      <p:ext uri="{BB962C8B-B14F-4D97-AF65-F5344CB8AC3E}">
        <p14:creationId xmlns:p14="http://schemas.microsoft.com/office/powerpoint/2010/main" val="216404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99646B-5FF0-BB8B-4579-F429E5137D86}"/>
              </a:ext>
            </a:extLst>
          </p:cNvPr>
          <p:cNvSpPr>
            <a:spLocks noGrp="1"/>
          </p:cNvSpPr>
          <p:nvPr>
            <p:ph type="dt" sz="half" idx="10"/>
          </p:nvPr>
        </p:nvSpPr>
        <p:spPr/>
        <p:txBody>
          <a:bodyPr/>
          <a:lstStyle/>
          <a:p>
            <a:fld id="{A0A4B60B-5AD6-114E-9009-8EC456002B45}" type="datetime1">
              <a:rPr lang="de-DE" smtClean="0"/>
              <a:t>13.02.25</a:t>
            </a:fld>
            <a:endParaRPr lang="en-DE"/>
          </a:p>
        </p:txBody>
      </p:sp>
      <p:sp>
        <p:nvSpPr>
          <p:cNvPr id="3" name="Footer Placeholder 2">
            <a:extLst>
              <a:ext uri="{FF2B5EF4-FFF2-40B4-BE49-F238E27FC236}">
                <a16:creationId xmlns:a16="http://schemas.microsoft.com/office/drawing/2014/main" id="{B074912F-CBE1-39BB-09D4-F912EE8953F7}"/>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F90E78A4-3110-C0AE-A144-F98CEE17D8C8}"/>
              </a:ext>
            </a:extLst>
          </p:cNvPr>
          <p:cNvSpPr>
            <a:spLocks noGrp="1"/>
          </p:cNvSpPr>
          <p:nvPr>
            <p:ph type="sldNum" sz="quarter" idx="12"/>
          </p:nvPr>
        </p:nvSpPr>
        <p:spPr/>
        <p:txBody>
          <a:bodyPr/>
          <a:lstStyle/>
          <a:p>
            <a:fld id="{EFFF64B8-0FF4-3C4C-8929-7DA557F8FB5C}" type="slidenum">
              <a:rPr lang="en-DE" smtClean="0"/>
              <a:t>‹#›</a:t>
            </a:fld>
            <a:endParaRPr lang="en-DE"/>
          </a:p>
        </p:txBody>
      </p:sp>
    </p:spTree>
    <p:extLst>
      <p:ext uri="{BB962C8B-B14F-4D97-AF65-F5344CB8AC3E}">
        <p14:creationId xmlns:p14="http://schemas.microsoft.com/office/powerpoint/2010/main" val="2421499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5B176-7455-B8FD-D1DC-8D6F8235845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Content Placeholder 2">
            <a:extLst>
              <a:ext uri="{FF2B5EF4-FFF2-40B4-BE49-F238E27FC236}">
                <a16:creationId xmlns:a16="http://schemas.microsoft.com/office/drawing/2014/main" id="{77FE1611-B333-2936-6F11-0D2288F758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Text Placeholder 3">
            <a:extLst>
              <a:ext uri="{FF2B5EF4-FFF2-40B4-BE49-F238E27FC236}">
                <a16:creationId xmlns:a16="http://schemas.microsoft.com/office/drawing/2014/main" id="{35C95DD4-8C99-E384-B4CF-7DFC5667E8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6730151-3C9A-29C4-5125-151AF7B0AED4}"/>
              </a:ext>
            </a:extLst>
          </p:cNvPr>
          <p:cNvSpPr>
            <a:spLocks noGrp="1"/>
          </p:cNvSpPr>
          <p:nvPr>
            <p:ph type="dt" sz="half" idx="10"/>
          </p:nvPr>
        </p:nvSpPr>
        <p:spPr/>
        <p:txBody>
          <a:bodyPr/>
          <a:lstStyle/>
          <a:p>
            <a:fld id="{0CC1C85D-A628-0A4B-9811-786EAAD0EF71}" type="datetime1">
              <a:rPr lang="de-DE" smtClean="0"/>
              <a:t>13.02.25</a:t>
            </a:fld>
            <a:endParaRPr lang="en-DE"/>
          </a:p>
        </p:txBody>
      </p:sp>
      <p:sp>
        <p:nvSpPr>
          <p:cNvPr id="6" name="Footer Placeholder 5">
            <a:extLst>
              <a:ext uri="{FF2B5EF4-FFF2-40B4-BE49-F238E27FC236}">
                <a16:creationId xmlns:a16="http://schemas.microsoft.com/office/drawing/2014/main" id="{68F553AF-480B-626C-B138-4C15C9B25829}"/>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B2E5C1D5-747E-2413-A772-7F346C3220BE}"/>
              </a:ext>
            </a:extLst>
          </p:cNvPr>
          <p:cNvSpPr>
            <a:spLocks noGrp="1"/>
          </p:cNvSpPr>
          <p:nvPr>
            <p:ph type="sldNum" sz="quarter" idx="12"/>
          </p:nvPr>
        </p:nvSpPr>
        <p:spPr/>
        <p:txBody>
          <a:bodyPr/>
          <a:lstStyle/>
          <a:p>
            <a:fld id="{EFFF64B8-0FF4-3C4C-8929-7DA557F8FB5C}" type="slidenum">
              <a:rPr lang="en-DE" smtClean="0"/>
              <a:t>‹#›</a:t>
            </a:fld>
            <a:endParaRPr lang="en-DE"/>
          </a:p>
        </p:txBody>
      </p:sp>
    </p:spTree>
    <p:extLst>
      <p:ext uri="{BB962C8B-B14F-4D97-AF65-F5344CB8AC3E}">
        <p14:creationId xmlns:p14="http://schemas.microsoft.com/office/powerpoint/2010/main" val="634822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D2791-186F-AF1A-A926-B9FB0107F20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Picture Placeholder 2">
            <a:extLst>
              <a:ext uri="{FF2B5EF4-FFF2-40B4-BE49-F238E27FC236}">
                <a16:creationId xmlns:a16="http://schemas.microsoft.com/office/drawing/2014/main" id="{797A0C23-250A-72CD-45AA-246962C11F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887FDF6E-5665-C734-777E-7709690237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C700754-172C-2B4D-9318-204374F164E1}"/>
              </a:ext>
            </a:extLst>
          </p:cNvPr>
          <p:cNvSpPr>
            <a:spLocks noGrp="1"/>
          </p:cNvSpPr>
          <p:nvPr>
            <p:ph type="dt" sz="half" idx="10"/>
          </p:nvPr>
        </p:nvSpPr>
        <p:spPr/>
        <p:txBody>
          <a:bodyPr/>
          <a:lstStyle/>
          <a:p>
            <a:fld id="{54AFF231-42B3-F448-BEAD-9C3415D923A9}" type="datetime1">
              <a:rPr lang="de-DE" smtClean="0"/>
              <a:t>13.02.25</a:t>
            </a:fld>
            <a:endParaRPr lang="en-DE"/>
          </a:p>
        </p:txBody>
      </p:sp>
      <p:sp>
        <p:nvSpPr>
          <p:cNvPr id="6" name="Footer Placeholder 5">
            <a:extLst>
              <a:ext uri="{FF2B5EF4-FFF2-40B4-BE49-F238E27FC236}">
                <a16:creationId xmlns:a16="http://schemas.microsoft.com/office/drawing/2014/main" id="{1CF41CD3-A9A7-54A8-DF4D-714D9DB658CF}"/>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CDFF9A7B-D1DD-B430-FBCC-061E1D6805B7}"/>
              </a:ext>
            </a:extLst>
          </p:cNvPr>
          <p:cNvSpPr>
            <a:spLocks noGrp="1"/>
          </p:cNvSpPr>
          <p:nvPr>
            <p:ph type="sldNum" sz="quarter" idx="12"/>
          </p:nvPr>
        </p:nvSpPr>
        <p:spPr/>
        <p:txBody>
          <a:bodyPr/>
          <a:lstStyle/>
          <a:p>
            <a:fld id="{EFFF64B8-0FF4-3C4C-8929-7DA557F8FB5C}" type="slidenum">
              <a:rPr lang="en-DE" smtClean="0"/>
              <a:t>‹#›</a:t>
            </a:fld>
            <a:endParaRPr lang="en-DE"/>
          </a:p>
        </p:txBody>
      </p:sp>
    </p:spTree>
    <p:extLst>
      <p:ext uri="{BB962C8B-B14F-4D97-AF65-F5344CB8AC3E}">
        <p14:creationId xmlns:p14="http://schemas.microsoft.com/office/powerpoint/2010/main" val="3123134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AB51D3-F999-11CD-E6CF-298A9976F4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E"/>
          </a:p>
        </p:txBody>
      </p:sp>
      <p:sp>
        <p:nvSpPr>
          <p:cNvPr id="3" name="Text Placeholder 2">
            <a:extLst>
              <a:ext uri="{FF2B5EF4-FFF2-40B4-BE49-F238E27FC236}">
                <a16:creationId xmlns:a16="http://schemas.microsoft.com/office/drawing/2014/main" id="{520410AA-1D0B-A368-FE76-7D1EBC73F5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A86999AD-D386-AB80-414F-0FDB97021F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89DF89-5819-6B4F-9211-17FE013D5DD8}" type="datetime1">
              <a:rPr lang="de-DE" smtClean="0"/>
              <a:t>13.02.25</a:t>
            </a:fld>
            <a:endParaRPr lang="en-DE"/>
          </a:p>
        </p:txBody>
      </p:sp>
      <p:sp>
        <p:nvSpPr>
          <p:cNvPr id="5" name="Footer Placeholder 4">
            <a:extLst>
              <a:ext uri="{FF2B5EF4-FFF2-40B4-BE49-F238E27FC236}">
                <a16:creationId xmlns:a16="http://schemas.microsoft.com/office/drawing/2014/main" id="{C34B1FF8-C1B3-FD35-5A1B-A61483D659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9004346A-0303-6E4D-48C4-F2B17BBEF8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FF64B8-0FF4-3C4C-8929-7DA557F8FB5C}" type="slidenum">
              <a:rPr lang="en-DE" smtClean="0"/>
              <a:t>‹#›</a:t>
            </a:fld>
            <a:endParaRPr lang="en-DE"/>
          </a:p>
        </p:txBody>
      </p:sp>
    </p:spTree>
    <p:extLst>
      <p:ext uri="{BB962C8B-B14F-4D97-AF65-F5344CB8AC3E}">
        <p14:creationId xmlns:p14="http://schemas.microsoft.com/office/powerpoint/2010/main" val="24906346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amberhub.chpc.utah.edu/cpptraj/" TargetMode="Externa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amberhub.chpc.utah.edu/cpptraj/" TargetMode="Externa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hyperlink" Target="https://amberhub.chpc.utah.edu/cpptraj/" TargetMode="Externa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hyperlink" Target="https://amberhub.chpc.utah.edu/cpptraj/" TargetMode="Externa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charmm-gui.org/?doc=qa" TargetMode="External"/><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hyperlink" Target="https://charmm-gui.org/?doc=demo" TargetMode="External"/><Relationship Id="rId5" Type="http://schemas.openxmlformats.org/officeDocument/2006/relationships/hyperlink" Target="https://charmm-gui.org/?doc=lecture" TargetMode="External"/><Relationship Id="rId4" Type="http://schemas.openxmlformats.org/officeDocument/2006/relationships/hyperlink" Target="https://charmm-gui.org/forum/"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charmm-gui.org/?doc=qa" TargetMode="External"/><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hyperlink" Target="https://charmm-gui.org/?doc=demo" TargetMode="External"/><Relationship Id="rId5" Type="http://schemas.openxmlformats.org/officeDocument/2006/relationships/hyperlink" Target="https://charmm-gui.org/?doc=lecture" TargetMode="External"/><Relationship Id="rId4" Type="http://schemas.openxmlformats.org/officeDocument/2006/relationships/hyperlink" Target="https://charmm-gui.org/forum/"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charmm-gui.org/?doc=qa" TargetMode="External"/><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hyperlink" Target="https://charmm-gui.org/?doc=demo" TargetMode="External"/><Relationship Id="rId5" Type="http://schemas.openxmlformats.org/officeDocument/2006/relationships/hyperlink" Target="https://charmm-gui.org/?doc=lecture" TargetMode="External"/><Relationship Id="rId4" Type="http://schemas.openxmlformats.org/officeDocument/2006/relationships/hyperlink" Target="https://charmm-gui.org/foru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hyperlink" Target="https://charmm-gui.org/?doc=qa" TargetMode="External"/><Relationship Id="rId7"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hyperlink" Target="https://charmm-gui.org/?doc=demo" TargetMode="External"/><Relationship Id="rId5" Type="http://schemas.openxmlformats.org/officeDocument/2006/relationships/hyperlink" Target="https://charmm-gui.org/?doc=lecture" TargetMode="External"/><Relationship Id="rId4" Type="http://schemas.openxmlformats.org/officeDocument/2006/relationships/hyperlink" Target="https://charmm-gui.org/forum/"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charmm-gui.org/" TargetMode="External"/><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26.gif"/><Relationship Id="rId4" Type="http://schemas.openxmlformats.org/officeDocument/2006/relationships/hyperlink" Target="https://python.plainenglish.io/molecular-dynamics-periodic-boundary-conditions-21f957bbb294"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hyperlink" Target="https://amberhub.chpc.utah.edu/cpptraj/" TargetMode="Externa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hyperlink" Target="https://amberhub.chpc.utah.edu/cpptraj/" TargetMode="Externa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hyperlink" Target="https://amberhub.chpc.utah.edu/cpptraj/" TargetMode="Externa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amberhub.chpc.utah.edu/cpptraj/" TargetMode="Externa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amberhub.chpc.utah.edu/cpptraj/" TargetMode="Externa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amberhub.chpc.utah.edu/cpptraj/" TargetMode="Externa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amberhub.chpc.utah.edu/cpptraj/"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AB3D2A2-1FD1-E3DE-39BA-D18F644E72F4}"/>
              </a:ext>
            </a:extLst>
          </p:cNvPr>
          <p:cNvSpPr txBox="1"/>
          <p:nvPr/>
        </p:nvSpPr>
        <p:spPr>
          <a:xfrm>
            <a:off x="565281" y="391321"/>
            <a:ext cx="7430143" cy="4462760"/>
          </a:xfrm>
          <a:prstGeom prst="rect">
            <a:avLst/>
          </a:prstGeom>
          <a:noFill/>
        </p:spPr>
        <p:txBody>
          <a:bodyPr wrap="square" rtlCol="0">
            <a:spAutoFit/>
          </a:bodyPr>
          <a:lstStyle/>
          <a:p>
            <a:r>
              <a:rPr lang="de-DE" sz="7200" b="1" dirty="0"/>
              <a:t>Protein</a:t>
            </a:r>
          </a:p>
          <a:p>
            <a:r>
              <a:rPr lang="de-DE" sz="7200" b="1" dirty="0" err="1"/>
              <a:t>Structure</a:t>
            </a:r>
            <a:r>
              <a:rPr lang="de-DE" sz="7200" b="1" dirty="0"/>
              <a:t> &amp;</a:t>
            </a:r>
          </a:p>
          <a:p>
            <a:r>
              <a:rPr lang="de-DE" sz="7200" b="1" dirty="0" err="1"/>
              <a:t>Thermodynamics</a:t>
            </a:r>
            <a:endParaRPr lang="de-DE" sz="7200" b="1" dirty="0"/>
          </a:p>
          <a:p>
            <a:r>
              <a:rPr lang="de-DE" sz="4800" i="1" dirty="0">
                <a:cs typeface="Apple Chancery" panose="03020702040506060504" pitchFamily="66" charset="-79"/>
              </a:rPr>
              <a:t>Workshop</a:t>
            </a:r>
          </a:p>
          <a:p>
            <a:r>
              <a:rPr lang="de-DE" sz="2000" dirty="0">
                <a:cs typeface="Apple Chancery" panose="03020702040506060504" pitchFamily="66" charset="-79"/>
              </a:rPr>
              <a:t>10</a:t>
            </a:r>
            <a:r>
              <a:rPr lang="de-DE" sz="2000" baseline="30000" dirty="0">
                <a:cs typeface="Apple Chancery" panose="03020702040506060504" pitchFamily="66" charset="-79"/>
              </a:rPr>
              <a:t>th</a:t>
            </a:r>
            <a:r>
              <a:rPr lang="de-DE" sz="2000" dirty="0">
                <a:cs typeface="Apple Chancery" panose="03020702040506060504" pitchFamily="66" charset="-79"/>
              </a:rPr>
              <a:t> </a:t>
            </a:r>
            <a:r>
              <a:rPr lang="de-DE" sz="2000" dirty="0" err="1">
                <a:cs typeface="Apple Chancery" panose="03020702040506060504" pitchFamily="66" charset="-79"/>
              </a:rPr>
              <a:t>February</a:t>
            </a:r>
            <a:r>
              <a:rPr lang="de-DE" sz="2000" dirty="0">
                <a:cs typeface="Apple Chancery" panose="03020702040506060504" pitchFamily="66" charset="-79"/>
              </a:rPr>
              <a:t> 2025</a:t>
            </a:r>
          </a:p>
        </p:txBody>
      </p:sp>
      <p:sp>
        <p:nvSpPr>
          <p:cNvPr id="5" name="TextBox 4">
            <a:extLst>
              <a:ext uri="{FF2B5EF4-FFF2-40B4-BE49-F238E27FC236}">
                <a16:creationId xmlns:a16="http://schemas.microsoft.com/office/drawing/2014/main" id="{DDDD5B5E-E21B-B025-CDA2-8508102EF289}"/>
              </a:ext>
            </a:extLst>
          </p:cNvPr>
          <p:cNvSpPr txBox="1"/>
          <p:nvPr/>
        </p:nvSpPr>
        <p:spPr>
          <a:xfrm>
            <a:off x="5118410" y="5630342"/>
            <a:ext cx="6692228" cy="923330"/>
          </a:xfrm>
          <a:prstGeom prst="rect">
            <a:avLst/>
          </a:prstGeom>
          <a:noFill/>
        </p:spPr>
        <p:txBody>
          <a:bodyPr wrap="square" rtlCol="0">
            <a:spAutoFit/>
          </a:bodyPr>
          <a:lstStyle/>
          <a:p>
            <a:pPr algn="r"/>
            <a:r>
              <a:rPr lang="de-DE" b="1" dirty="0"/>
              <a:t>Dr. Amanda Souza Câmara</a:t>
            </a:r>
            <a:r>
              <a:rPr lang="de-DE" dirty="0"/>
              <a:t>,</a:t>
            </a:r>
            <a:r>
              <a:rPr lang="de-DE" b="1" dirty="0"/>
              <a:t> </a:t>
            </a:r>
            <a:r>
              <a:rPr lang="de-DE" i="1" dirty="0"/>
              <a:t>IPK</a:t>
            </a:r>
          </a:p>
          <a:p>
            <a:pPr algn="r"/>
            <a:r>
              <a:rPr lang="de-DE" b="1" dirty="0"/>
              <a:t>Dr. Victor H. </a:t>
            </a:r>
            <a:r>
              <a:rPr lang="de-DE" b="1" dirty="0" err="1"/>
              <a:t>Rabesquine</a:t>
            </a:r>
            <a:r>
              <a:rPr lang="de-DE" b="1" dirty="0"/>
              <a:t> </a:t>
            </a:r>
            <a:r>
              <a:rPr lang="de-DE" b="1" dirty="0" err="1"/>
              <a:t>Nogueira</a:t>
            </a:r>
            <a:r>
              <a:rPr lang="de-DE" b="1" dirty="0"/>
              <a:t>, </a:t>
            </a:r>
            <a:r>
              <a:rPr lang="de-DE" i="1" dirty="0"/>
              <a:t>IPK</a:t>
            </a:r>
            <a:endParaRPr lang="de-DE" dirty="0"/>
          </a:p>
          <a:p>
            <a:pPr algn="r"/>
            <a:r>
              <a:rPr lang="de-DE" b="1" dirty="0"/>
              <a:t>Prof. Dr. Antônio José da Costa </a:t>
            </a:r>
            <a:r>
              <a:rPr lang="de-DE" b="1" dirty="0" err="1"/>
              <a:t>Filho</a:t>
            </a:r>
            <a:r>
              <a:rPr lang="de-DE" dirty="0"/>
              <a:t>,</a:t>
            </a:r>
            <a:r>
              <a:rPr lang="de-DE" b="1" dirty="0"/>
              <a:t> </a:t>
            </a:r>
            <a:r>
              <a:rPr lang="de-DE" i="1" dirty="0"/>
              <a:t>University </a:t>
            </a:r>
            <a:r>
              <a:rPr lang="de-DE" i="1" dirty="0" err="1"/>
              <a:t>of</a:t>
            </a:r>
            <a:r>
              <a:rPr lang="de-DE" i="1" dirty="0"/>
              <a:t> São Paulo</a:t>
            </a:r>
          </a:p>
        </p:txBody>
      </p:sp>
      <p:pic>
        <p:nvPicPr>
          <p:cNvPr id="6" name="Content Placeholder 5">
            <a:extLst>
              <a:ext uri="{FF2B5EF4-FFF2-40B4-BE49-F238E27FC236}">
                <a16:creationId xmlns:a16="http://schemas.microsoft.com/office/drawing/2014/main" id="{EBBA5D26-ADC5-A697-5DEF-AFADEFF66BD1}"/>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9669188" y="391321"/>
            <a:ext cx="1957531" cy="2028106"/>
          </a:xfrm>
        </p:spPr>
      </p:pic>
      <p:pic>
        <p:nvPicPr>
          <p:cNvPr id="7" name="Grafik 2" descr="Ein Bild, das Blume, lila enthält.&#10;&#10;Automatisch generierte Beschreibung">
            <a:extLst>
              <a:ext uri="{FF2B5EF4-FFF2-40B4-BE49-F238E27FC236}">
                <a16:creationId xmlns:a16="http://schemas.microsoft.com/office/drawing/2014/main" id="{82117B32-A879-1E9F-4FE5-7B591C7C409A}"/>
              </a:ext>
            </a:extLst>
          </p:cNvPr>
          <p:cNvPicPr>
            <a:picLocks noChangeAspect="1"/>
          </p:cNvPicPr>
          <p:nvPr/>
        </p:nvPicPr>
        <p:blipFill>
          <a:blip r:embed="rId4"/>
          <a:srcRect l="26862" r="26572"/>
          <a:stretch/>
        </p:blipFill>
        <p:spPr>
          <a:xfrm>
            <a:off x="7014117" y="182659"/>
            <a:ext cx="2419816" cy="2445430"/>
          </a:xfrm>
          <a:prstGeom prst="rect">
            <a:avLst/>
          </a:prstGeom>
        </p:spPr>
      </p:pic>
      <p:pic>
        <p:nvPicPr>
          <p:cNvPr id="9" name="Picture 8" descr="A green spiral on a black background&#10;&#10;Description automatically generated">
            <a:extLst>
              <a:ext uri="{FF2B5EF4-FFF2-40B4-BE49-F238E27FC236}">
                <a16:creationId xmlns:a16="http://schemas.microsoft.com/office/drawing/2014/main" id="{BF023EA0-684A-7A40-E9C0-C4D1EC55A5EF}"/>
              </a:ext>
            </a:extLst>
          </p:cNvPr>
          <p:cNvPicPr>
            <a:picLocks noChangeAspect="1"/>
          </p:cNvPicPr>
          <p:nvPr/>
        </p:nvPicPr>
        <p:blipFill>
          <a:blip r:embed="rId5"/>
          <a:stretch>
            <a:fillRect/>
          </a:stretch>
        </p:blipFill>
        <p:spPr>
          <a:xfrm>
            <a:off x="120805" y="5765800"/>
            <a:ext cx="1981200" cy="1092200"/>
          </a:xfrm>
          <a:prstGeom prst="rect">
            <a:avLst/>
          </a:prstGeom>
        </p:spPr>
      </p:pic>
      <p:pic>
        <p:nvPicPr>
          <p:cNvPr id="11" name="Picture 10" descr="A logo for a company&#10;&#10;Description automatically generated">
            <a:extLst>
              <a:ext uri="{FF2B5EF4-FFF2-40B4-BE49-F238E27FC236}">
                <a16:creationId xmlns:a16="http://schemas.microsoft.com/office/drawing/2014/main" id="{D3012896-53FB-A00C-1434-1B27913A7BFB}"/>
              </a:ext>
            </a:extLst>
          </p:cNvPr>
          <p:cNvPicPr>
            <a:picLocks noChangeAspect="1"/>
          </p:cNvPicPr>
          <p:nvPr/>
        </p:nvPicPr>
        <p:blipFill>
          <a:blip r:embed="rId6"/>
          <a:stretch>
            <a:fillRect/>
          </a:stretch>
        </p:blipFill>
        <p:spPr>
          <a:xfrm>
            <a:off x="2367620" y="5807720"/>
            <a:ext cx="1446096" cy="1008359"/>
          </a:xfrm>
          <a:prstGeom prst="rect">
            <a:avLst/>
          </a:prstGeom>
        </p:spPr>
      </p:pic>
    </p:spTree>
    <p:extLst>
      <p:ext uri="{BB962C8B-B14F-4D97-AF65-F5344CB8AC3E}">
        <p14:creationId xmlns:p14="http://schemas.microsoft.com/office/powerpoint/2010/main" val="30564856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A073F3-9432-243A-EADA-8289D7DEEC9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869F22E-779E-AA4F-49E4-92AADEA4B6DA}"/>
              </a:ext>
            </a:extLst>
          </p:cNvPr>
          <p:cNvPicPr>
            <a:picLocks noChangeAspect="1"/>
          </p:cNvPicPr>
          <p:nvPr/>
        </p:nvPicPr>
        <p:blipFill>
          <a:blip r:embed="rId2"/>
          <a:stretch>
            <a:fillRect/>
          </a:stretch>
        </p:blipFill>
        <p:spPr>
          <a:xfrm>
            <a:off x="0" y="1041812"/>
            <a:ext cx="10648180" cy="5816188"/>
          </a:xfrm>
          <a:prstGeom prst="rect">
            <a:avLst/>
          </a:prstGeom>
        </p:spPr>
      </p:pic>
      <p:sp>
        <p:nvSpPr>
          <p:cNvPr id="2" name="TextBox 1">
            <a:extLst>
              <a:ext uri="{FF2B5EF4-FFF2-40B4-BE49-F238E27FC236}">
                <a16:creationId xmlns:a16="http://schemas.microsoft.com/office/drawing/2014/main" id="{E7C990BE-E282-02D0-C20E-B8ED4405D46C}"/>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5" name="Rectangle 4">
            <a:extLst>
              <a:ext uri="{FF2B5EF4-FFF2-40B4-BE49-F238E27FC236}">
                <a16:creationId xmlns:a16="http://schemas.microsoft.com/office/drawing/2014/main" id="{1283D819-C52A-8569-539C-53956DEA4258}"/>
              </a:ext>
            </a:extLst>
          </p:cNvPr>
          <p:cNvSpPr/>
          <p:nvPr/>
        </p:nvSpPr>
        <p:spPr>
          <a:xfrm flipV="1">
            <a:off x="1766564" y="4923692"/>
            <a:ext cx="1539344" cy="21101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Elbow Connector 5">
            <a:extLst>
              <a:ext uri="{FF2B5EF4-FFF2-40B4-BE49-F238E27FC236}">
                <a16:creationId xmlns:a16="http://schemas.microsoft.com/office/drawing/2014/main" id="{DF3F31B3-8DE2-E3F3-4A7B-71C8D11FCAD7}"/>
              </a:ext>
            </a:extLst>
          </p:cNvPr>
          <p:cNvCxnSpPr>
            <a:cxnSpLocks/>
            <a:stCxn id="4" idx="1"/>
            <a:endCxn id="5" idx="3"/>
          </p:cNvCxnSpPr>
          <p:nvPr/>
        </p:nvCxnSpPr>
        <p:spPr>
          <a:xfrm rot="10800000" flipV="1">
            <a:off x="3305909" y="4887697"/>
            <a:ext cx="3484097" cy="141502"/>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F51D1D5-7559-8894-97F2-A59F410CCA3E}"/>
              </a:ext>
            </a:extLst>
          </p:cNvPr>
          <p:cNvSpPr/>
          <p:nvPr/>
        </p:nvSpPr>
        <p:spPr>
          <a:xfrm flipV="1">
            <a:off x="9501449" y="6428935"/>
            <a:ext cx="978981" cy="29307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Elbow Connector 9">
            <a:extLst>
              <a:ext uri="{FF2B5EF4-FFF2-40B4-BE49-F238E27FC236}">
                <a16:creationId xmlns:a16="http://schemas.microsoft.com/office/drawing/2014/main" id="{C796743E-565D-8F07-48AA-9992D75F023B}"/>
              </a:ext>
            </a:extLst>
          </p:cNvPr>
          <p:cNvCxnSpPr>
            <a:cxnSpLocks/>
            <a:stCxn id="4" idx="2"/>
            <a:endCxn id="9" idx="1"/>
          </p:cNvCxnSpPr>
          <p:nvPr/>
        </p:nvCxnSpPr>
        <p:spPr>
          <a:xfrm rot="16200000" flipH="1">
            <a:off x="8901157" y="5975181"/>
            <a:ext cx="1087612" cy="112972"/>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504C670-31EF-49F3-622B-9025BA8DC63E}"/>
              </a:ext>
            </a:extLst>
          </p:cNvPr>
          <p:cNvSpPr txBox="1"/>
          <p:nvPr/>
        </p:nvSpPr>
        <p:spPr>
          <a:xfrm>
            <a:off x="6790005" y="4287532"/>
            <a:ext cx="5196944" cy="1200329"/>
          </a:xfrm>
          <a:prstGeom prst="rect">
            <a:avLst/>
          </a:prstGeom>
          <a:solidFill>
            <a:schemeClr val="bg1"/>
          </a:solidFill>
          <a:ln w="28575">
            <a:solidFill>
              <a:srgbClr val="750001"/>
            </a:solidFill>
          </a:ln>
        </p:spPr>
        <p:txBody>
          <a:bodyPr wrap="square" rtlCol="0">
            <a:spAutoFit/>
          </a:bodyPr>
          <a:lstStyle/>
          <a:p>
            <a:pPr algn="just"/>
            <a:r>
              <a:rPr lang="en-US" dirty="0"/>
              <a:t>Alternatively, if you were using an experimentally obtained protein structures, you could retrieve them directly from a database, e.g. RCSB PDB, by inputting the corresponding ID.</a:t>
            </a:r>
            <a:endParaRPr lang="en-US" i="1" dirty="0"/>
          </a:p>
        </p:txBody>
      </p:sp>
      <p:sp>
        <p:nvSpPr>
          <p:cNvPr id="7" name="Slide Number Placeholder 6">
            <a:extLst>
              <a:ext uri="{FF2B5EF4-FFF2-40B4-BE49-F238E27FC236}">
                <a16:creationId xmlns:a16="http://schemas.microsoft.com/office/drawing/2014/main" id="{E43A042D-53CB-B7AE-33CD-C6C13B401C02}"/>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10</a:t>
            </a:fld>
            <a:endParaRPr lang="en-DE"/>
          </a:p>
        </p:txBody>
      </p:sp>
    </p:spTree>
    <p:extLst>
      <p:ext uri="{BB962C8B-B14F-4D97-AF65-F5344CB8AC3E}">
        <p14:creationId xmlns:p14="http://schemas.microsoft.com/office/powerpoint/2010/main" val="31093957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6A8F9-89DF-282A-8929-E9A020E8080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5078AD2-DF3E-30B2-9158-D33398D788F8}"/>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100</a:t>
            </a:fld>
            <a:endParaRPr lang="en-DE"/>
          </a:p>
        </p:txBody>
      </p:sp>
      <p:sp>
        <p:nvSpPr>
          <p:cNvPr id="4" name="TextBox 3">
            <a:extLst>
              <a:ext uri="{FF2B5EF4-FFF2-40B4-BE49-F238E27FC236}">
                <a16:creationId xmlns:a16="http://schemas.microsoft.com/office/drawing/2014/main" id="{36973264-E765-DCE3-0D13-7A241852444F}"/>
              </a:ext>
            </a:extLst>
          </p:cNvPr>
          <p:cNvSpPr txBox="1"/>
          <p:nvPr/>
        </p:nvSpPr>
        <p:spPr>
          <a:xfrm>
            <a:off x="212976" y="218049"/>
            <a:ext cx="1434239" cy="400110"/>
          </a:xfrm>
          <a:prstGeom prst="rect">
            <a:avLst/>
          </a:prstGeom>
          <a:noFill/>
          <a:ln w="28575">
            <a:solidFill>
              <a:srgbClr val="750001"/>
            </a:solidFill>
          </a:ln>
        </p:spPr>
        <p:txBody>
          <a:bodyPr wrap="none" rtlCol="0">
            <a:spAutoFit/>
          </a:bodyPr>
          <a:lstStyle/>
          <a:p>
            <a:r>
              <a:rPr lang="en-US" sz="2000" dirty="0"/>
              <a:t>MD analysis</a:t>
            </a:r>
          </a:p>
        </p:txBody>
      </p:sp>
      <p:sp>
        <p:nvSpPr>
          <p:cNvPr id="5" name="TextBox 4">
            <a:extLst>
              <a:ext uri="{FF2B5EF4-FFF2-40B4-BE49-F238E27FC236}">
                <a16:creationId xmlns:a16="http://schemas.microsoft.com/office/drawing/2014/main" id="{615FE78D-D1E7-1028-ADD1-D86734979CFD}"/>
              </a:ext>
            </a:extLst>
          </p:cNvPr>
          <p:cNvSpPr txBox="1"/>
          <p:nvPr/>
        </p:nvSpPr>
        <p:spPr>
          <a:xfrm>
            <a:off x="86852" y="1007267"/>
            <a:ext cx="4516679" cy="2031325"/>
          </a:xfrm>
          <a:prstGeom prst="rect">
            <a:avLst/>
          </a:prstGeom>
          <a:noFill/>
          <a:ln w="28575">
            <a:solidFill>
              <a:srgbClr val="750001"/>
            </a:solidFill>
          </a:ln>
        </p:spPr>
        <p:txBody>
          <a:bodyPr wrap="square" rtlCol="0">
            <a:spAutoFit/>
          </a:bodyPr>
          <a:lstStyle/>
          <a:p>
            <a:pPr algn="just"/>
            <a:r>
              <a:rPr lang="en-US" dirty="0"/>
              <a:t>To set up the whole trajectory of our MD simulation we are going to use CPPTRAJ, a program to process coordinate trajectory and data files. It provides a great set of analysis you can perform with your MD outputs. You can check all its functionalities in its </a:t>
            </a:r>
            <a:r>
              <a:rPr lang="en-US" dirty="0">
                <a:hlinkClick r:id="rId2"/>
              </a:rPr>
              <a:t>documentation</a:t>
            </a:r>
            <a:r>
              <a:rPr lang="en-US" dirty="0"/>
              <a:t>.</a:t>
            </a:r>
          </a:p>
        </p:txBody>
      </p:sp>
      <p:sp>
        <p:nvSpPr>
          <p:cNvPr id="6" name="TextBox 5">
            <a:extLst>
              <a:ext uri="{FF2B5EF4-FFF2-40B4-BE49-F238E27FC236}">
                <a16:creationId xmlns:a16="http://schemas.microsoft.com/office/drawing/2014/main" id="{DFE9DCED-1C62-4FAD-D918-A2C2301902AE}"/>
              </a:ext>
            </a:extLst>
          </p:cNvPr>
          <p:cNvSpPr txBox="1"/>
          <p:nvPr/>
        </p:nvSpPr>
        <p:spPr>
          <a:xfrm>
            <a:off x="86852" y="3324110"/>
            <a:ext cx="4516679" cy="1477328"/>
          </a:xfrm>
          <a:prstGeom prst="rect">
            <a:avLst/>
          </a:prstGeom>
          <a:noFill/>
          <a:ln w="28575">
            <a:solidFill>
              <a:srgbClr val="750001"/>
            </a:solidFill>
          </a:ln>
        </p:spPr>
        <p:txBody>
          <a:bodyPr wrap="square" rtlCol="0">
            <a:spAutoFit/>
          </a:bodyPr>
          <a:lstStyle/>
          <a:p>
            <a:pPr algn="just"/>
            <a:r>
              <a:rPr lang="en-US" dirty="0"/>
              <a:t>First of all, we are going to use it to automatically center and image (by molecule) the trajectory with periodic boundaries conditions, by means of the </a:t>
            </a:r>
            <a:r>
              <a:rPr lang="en-US" i="1" dirty="0"/>
              <a:t>“</a:t>
            </a:r>
            <a:r>
              <a:rPr lang="en-US" i="1" dirty="0" err="1"/>
              <a:t>autoimage</a:t>
            </a:r>
            <a:r>
              <a:rPr lang="en-US" i="1" dirty="0"/>
              <a:t>”</a:t>
            </a:r>
            <a:r>
              <a:rPr lang="en-US" dirty="0"/>
              <a:t> function.</a:t>
            </a:r>
          </a:p>
        </p:txBody>
      </p:sp>
      <p:sp>
        <p:nvSpPr>
          <p:cNvPr id="2" name="TextBox 1">
            <a:extLst>
              <a:ext uri="{FF2B5EF4-FFF2-40B4-BE49-F238E27FC236}">
                <a16:creationId xmlns:a16="http://schemas.microsoft.com/office/drawing/2014/main" id="{FC03D82E-F047-23CF-3378-3AD47E707C89}"/>
              </a:ext>
            </a:extLst>
          </p:cNvPr>
          <p:cNvSpPr txBox="1"/>
          <p:nvPr/>
        </p:nvSpPr>
        <p:spPr>
          <a:xfrm>
            <a:off x="4853211" y="776434"/>
            <a:ext cx="6500590" cy="4093428"/>
          </a:xfrm>
          <a:prstGeom prst="rect">
            <a:avLst/>
          </a:prstGeom>
          <a:noFill/>
          <a:ln w="28575">
            <a:solidFill>
              <a:srgbClr val="750001"/>
            </a:solidFill>
          </a:ln>
        </p:spPr>
        <p:txBody>
          <a:bodyPr wrap="square" rtlCol="0">
            <a:spAutoFit/>
          </a:bodyPr>
          <a:lstStyle/>
          <a:p>
            <a:r>
              <a:rPr lang="en-US" dirty="0"/>
              <a:t>Commands to type, sequentially, on your terminal:</a:t>
            </a:r>
          </a:p>
          <a:p>
            <a:endParaRPr lang="en-US" dirty="0"/>
          </a:p>
          <a:p>
            <a:pPr marL="285750" indent="-285750">
              <a:buFont typeface="Wingdings" pitchFamily="2" charset="2"/>
              <a:buChar char="§"/>
            </a:pPr>
            <a:r>
              <a:rPr lang="en-US" sz="1600" dirty="0" err="1"/>
              <a:t>cpptraj</a:t>
            </a:r>
            <a:r>
              <a:rPr lang="en-US" sz="1600" dirty="0"/>
              <a:t> –p step3_input.psf</a:t>
            </a:r>
          </a:p>
          <a:p>
            <a:pPr marL="285750" indent="-285750">
              <a:buFont typeface="Wingdings" pitchFamily="2" charset="2"/>
              <a:buChar char="§"/>
            </a:pPr>
            <a:r>
              <a:rPr lang="en-US" sz="1600" dirty="0" err="1"/>
              <a:t>trajin</a:t>
            </a:r>
            <a:r>
              <a:rPr lang="en-US" sz="1600" dirty="0"/>
              <a:t> step5_1.dcd</a:t>
            </a:r>
          </a:p>
          <a:p>
            <a:pPr marL="285750" indent="-285750">
              <a:buFont typeface="Wingdings" pitchFamily="2" charset="2"/>
              <a:buChar char="§"/>
            </a:pPr>
            <a:r>
              <a:rPr lang="en-US" sz="1600" dirty="0" err="1"/>
              <a:t>trajin</a:t>
            </a:r>
            <a:r>
              <a:rPr lang="en-US" sz="1600" dirty="0"/>
              <a:t> step5_2.dcd</a:t>
            </a:r>
          </a:p>
          <a:p>
            <a:pPr marL="285750" indent="-285750">
              <a:buFont typeface="Wingdings" pitchFamily="2" charset="2"/>
              <a:buChar char="§"/>
            </a:pPr>
            <a:r>
              <a:rPr lang="en-US" sz="1600" dirty="0" err="1"/>
              <a:t>trajin</a:t>
            </a:r>
            <a:r>
              <a:rPr lang="en-US" sz="1600" dirty="0"/>
              <a:t> step5_3.dcd</a:t>
            </a:r>
          </a:p>
          <a:p>
            <a:pPr marL="285750" indent="-285750">
              <a:buFont typeface="Wingdings" pitchFamily="2" charset="2"/>
              <a:buChar char="§"/>
            </a:pPr>
            <a:r>
              <a:rPr lang="en-US" sz="1600" dirty="0" err="1"/>
              <a:t>trajin</a:t>
            </a:r>
            <a:r>
              <a:rPr lang="en-US" sz="1600" dirty="0"/>
              <a:t> step5_4.dcd</a:t>
            </a:r>
          </a:p>
          <a:p>
            <a:pPr marL="285750" indent="-285750">
              <a:buFont typeface="Wingdings" pitchFamily="2" charset="2"/>
              <a:buChar char="§"/>
            </a:pPr>
            <a:r>
              <a:rPr lang="en-US" sz="1600" dirty="0" err="1"/>
              <a:t>trajin</a:t>
            </a:r>
            <a:r>
              <a:rPr lang="en-US" sz="1600" dirty="0"/>
              <a:t> step5_5.dcd</a:t>
            </a:r>
          </a:p>
          <a:p>
            <a:pPr marL="285750" indent="-285750">
              <a:buFont typeface="Wingdings" pitchFamily="2" charset="2"/>
              <a:buChar char="§"/>
            </a:pPr>
            <a:r>
              <a:rPr lang="en-US" sz="1600" dirty="0" err="1"/>
              <a:t>trajin</a:t>
            </a:r>
            <a:r>
              <a:rPr lang="en-US" sz="1600" dirty="0"/>
              <a:t> step5_6.dcd</a:t>
            </a:r>
          </a:p>
          <a:p>
            <a:pPr marL="285750" indent="-285750">
              <a:buFont typeface="Wingdings" pitchFamily="2" charset="2"/>
              <a:buChar char="§"/>
            </a:pPr>
            <a:r>
              <a:rPr lang="en-US" sz="1600" dirty="0" err="1"/>
              <a:t>trajin</a:t>
            </a:r>
            <a:r>
              <a:rPr lang="en-US" sz="1600" dirty="0"/>
              <a:t> step5_7.dcd</a:t>
            </a:r>
          </a:p>
          <a:p>
            <a:pPr marL="285750" indent="-285750">
              <a:buFont typeface="Wingdings" pitchFamily="2" charset="2"/>
              <a:buChar char="§"/>
            </a:pPr>
            <a:r>
              <a:rPr lang="en-US" sz="1600" dirty="0" err="1"/>
              <a:t>trajin</a:t>
            </a:r>
            <a:r>
              <a:rPr lang="en-US" sz="1600" dirty="0"/>
              <a:t> step5_8.dcd</a:t>
            </a:r>
          </a:p>
          <a:p>
            <a:pPr marL="285750" indent="-285750">
              <a:buFont typeface="Wingdings" pitchFamily="2" charset="2"/>
              <a:buChar char="§"/>
            </a:pPr>
            <a:r>
              <a:rPr lang="en-US" sz="1600" dirty="0" err="1"/>
              <a:t>trajin</a:t>
            </a:r>
            <a:r>
              <a:rPr lang="en-US" sz="1600" dirty="0"/>
              <a:t> step5_9.dcd</a:t>
            </a:r>
          </a:p>
          <a:p>
            <a:pPr marL="285750" indent="-285750">
              <a:buFont typeface="Wingdings" pitchFamily="2" charset="2"/>
              <a:buChar char="§"/>
            </a:pPr>
            <a:r>
              <a:rPr lang="en-US" sz="1600" dirty="0" err="1"/>
              <a:t>trajin</a:t>
            </a:r>
            <a:r>
              <a:rPr lang="en-US" sz="1600" dirty="0"/>
              <a:t> step5_10.dcd</a:t>
            </a:r>
          </a:p>
          <a:p>
            <a:pPr marL="285750" indent="-285750">
              <a:buFont typeface="Wingdings" pitchFamily="2" charset="2"/>
              <a:buChar char="§"/>
            </a:pPr>
            <a:r>
              <a:rPr lang="en-US" sz="1600" dirty="0" err="1"/>
              <a:t>autoimage</a:t>
            </a:r>
            <a:endParaRPr lang="en-US" sz="1600" dirty="0"/>
          </a:p>
          <a:p>
            <a:pPr marL="285750" indent="-285750">
              <a:buFont typeface="Wingdings" pitchFamily="2" charset="2"/>
              <a:buChar char="§"/>
            </a:pPr>
            <a:r>
              <a:rPr lang="en-US" sz="1600" dirty="0" err="1"/>
              <a:t>trajout</a:t>
            </a:r>
            <a:r>
              <a:rPr lang="en-US" sz="1600" dirty="0"/>
              <a:t> </a:t>
            </a:r>
            <a:r>
              <a:rPr lang="en-US" sz="1600" dirty="0" err="1"/>
              <a:t>dynamics_autoimage_traj.dcd</a:t>
            </a:r>
            <a:r>
              <a:rPr lang="en-US" sz="1600" dirty="0"/>
              <a:t> </a:t>
            </a:r>
          </a:p>
          <a:p>
            <a:pPr marL="285750" indent="-285750">
              <a:buFont typeface="Wingdings" pitchFamily="2" charset="2"/>
              <a:buChar char="§"/>
            </a:pPr>
            <a:r>
              <a:rPr lang="en-US" sz="1600" dirty="0"/>
              <a:t>run</a:t>
            </a:r>
          </a:p>
        </p:txBody>
      </p:sp>
      <p:sp>
        <p:nvSpPr>
          <p:cNvPr id="9" name="TextBox 8">
            <a:extLst>
              <a:ext uri="{FF2B5EF4-FFF2-40B4-BE49-F238E27FC236}">
                <a16:creationId xmlns:a16="http://schemas.microsoft.com/office/drawing/2014/main" id="{828E7160-7846-5DB7-3F04-3D248D286233}"/>
              </a:ext>
            </a:extLst>
          </p:cNvPr>
          <p:cNvSpPr txBox="1"/>
          <p:nvPr/>
        </p:nvSpPr>
        <p:spPr>
          <a:xfrm>
            <a:off x="86852" y="5139991"/>
            <a:ext cx="4516679" cy="646331"/>
          </a:xfrm>
          <a:prstGeom prst="rect">
            <a:avLst/>
          </a:prstGeom>
          <a:noFill/>
          <a:ln w="28575">
            <a:solidFill>
              <a:srgbClr val="750001"/>
            </a:solidFill>
          </a:ln>
        </p:spPr>
        <p:txBody>
          <a:bodyPr wrap="square" rtlCol="0">
            <a:spAutoFit/>
          </a:bodyPr>
          <a:lstStyle/>
          <a:p>
            <a:pPr algn="just"/>
            <a:r>
              <a:rPr lang="en-US" dirty="0"/>
              <a:t>We can use </a:t>
            </a:r>
            <a:r>
              <a:rPr lang="en-US" dirty="0" err="1"/>
              <a:t>Pymol</a:t>
            </a:r>
            <a:r>
              <a:rPr lang="en-US" dirty="0"/>
              <a:t> visualize this imaged trajectory.</a:t>
            </a:r>
          </a:p>
        </p:txBody>
      </p:sp>
      <p:sp>
        <p:nvSpPr>
          <p:cNvPr id="7" name="Rectangle 6">
            <a:extLst>
              <a:ext uri="{FF2B5EF4-FFF2-40B4-BE49-F238E27FC236}">
                <a16:creationId xmlns:a16="http://schemas.microsoft.com/office/drawing/2014/main" id="{FD3D2BCE-94BC-F27B-E152-84109D6CC094}"/>
              </a:ext>
            </a:extLst>
          </p:cNvPr>
          <p:cNvSpPr/>
          <p:nvPr/>
        </p:nvSpPr>
        <p:spPr>
          <a:xfrm>
            <a:off x="-2" y="670709"/>
            <a:ext cx="11655974" cy="5180024"/>
          </a:xfrm>
          <a:prstGeom prst="rect">
            <a:avLst/>
          </a:prstGeom>
          <a:solidFill>
            <a:schemeClr val="bg1">
              <a:alpha val="98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TextBox 9">
            <a:extLst>
              <a:ext uri="{FF2B5EF4-FFF2-40B4-BE49-F238E27FC236}">
                <a16:creationId xmlns:a16="http://schemas.microsoft.com/office/drawing/2014/main" id="{35300B76-B660-C3F7-84B5-5AB80FC18767}"/>
              </a:ext>
            </a:extLst>
          </p:cNvPr>
          <p:cNvSpPr txBox="1"/>
          <p:nvPr/>
        </p:nvSpPr>
        <p:spPr>
          <a:xfrm>
            <a:off x="86852" y="796326"/>
            <a:ext cx="4516679" cy="369332"/>
          </a:xfrm>
          <a:prstGeom prst="rect">
            <a:avLst/>
          </a:prstGeom>
          <a:noFill/>
          <a:ln w="28575">
            <a:solidFill>
              <a:srgbClr val="750001"/>
            </a:solidFill>
          </a:ln>
        </p:spPr>
        <p:txBody>
          <a:bodyPr wrap="square" rtlCol="0">
            <a:spAutoFit/>
          </a:bodyPr>
          <a:lstStyle/>
          <a:p>
            <a:pPr algn="just"/>
            <a:r>
              <a:rPr lang="en-US" dirty="0"/>
              <a:t>4) Remove ions</a:t>
            </a:r>
          </a:p>
        </p:txBody>
      </p:sp>
      <p:pic>
        <p:nvPicPr>
          <p:cNvPr id="12" name="Picture 11">
            <a:extLst>
              <a:ext uri="{FF2B5EF4-FFF2-40B4-BE49-F238E27FC236}">
                <a16:creationId xmlns:a16="http://schemas.microsoft.com/office/drawing/2014/main" id="{7482DD45-5796-018E-3114-DF0212818191}"/>
              </a:ext>
            </a:extLst>
          </p:cNvPr>
          <p:cNvPicPr>
            <a:picLocks noChangeAspect="1"/>
          </p:cNvPicPr>
          <p:nvPr/>
        </p:nvPicPr>
        <p:blipFill>
          <a:blip r:embed="rId3"/>
          <a:stretch>
            <a:fillRect/>
          </a:stretch>
        </p:blipFill>
        <p:spPr>
          <a:xfrm>
            <a:off x="1543047" y="1240549"/>
            <a:ext cx="8992164" cy="5577730"/>
          </a:xfrm>
          <a:prstGeom prst="rect">
            <a:avLst/>
          </a:prstGeom>
        </p:spPr>
      </p:pic>
    </p:spTree>
    <p:extLst>
      <p:ext uri="{BB962C8B-B14F-4D97-AF65-F5344CB8AC3E}">
        <p14:creationId xmlns:p14="http://schemas.microsoft.com/office/powerpoint/2010/main" val="33907992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A23E2-F990-45F0-0ED6-228395315E6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2080657-D5C0-CB6E-55C3-1DB5DC3A31BA}"/>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101</a:t>
            </a:fld>
            <a:endParaRPr lang="en-DE"/>
          </a:p>
        </p:txBody>
      </p:sp>
      <p:sp>
        <p:nvSpPr>
          <p:cNvPr id="4" name="TextBox 3">
            <a:extLst>
              <a:ext uri="{FF2B5EF4-FFF2-40B4-BE49-F238E27FC236}">
                <a16:creationId xmlns:a16="http://schemas.microsoft.com/office/drawing/2014/main" id="{7471A749-11E7-85D7-F591-98D8408AFFE3}"/>
              </a:ext>
            </a:extLst>
          </p:cNvPr>
          <p:cNvSpPr txBox="1"/>
          <p:nvPr/>
        </p:nvSpPr>
        <p:spPr>
          <a:xfrm>
            <a:off x="212976" y="218049"/>
            <a:ext cx="1434239" cy="400110"/>
          </a:xfrm>
          <a:prstGeom prst="rect">
            <a:avLst/>
          </a:prstGeom>
          <a:noFill/>
          <a:ln w="28575">
            <a:solidFill>
              <a:srgbClr val="750001"/>
            </a:solidFill>
          </a:ln>
        </p:spPr>
        <p:txBody>
          <a:bodyPr wrap="none" rtlCol="0">
            <a:spAutoFit/>
          </a:bodyPr>
          <a:lstStyle/>
          <a:p>
            <a:r>
              <a:rPr lang="en-US" sz="2000" dirty="0"/>
              <a:t>MD analysis</a:t>
            </a:r>
          </a:p>
        </p:txBody>
      </p:sp>
      <p:sp>
        <p:nvSpPr>
          <p:cNvPr id="5" name="TextBox 4">
            <a:extLst>
              <a:ext uri="{FF2B5EF4-FFF2-40B4-BE49-F238E27FC236}">
                <a16:creationId xmlns:a16="http://schemas.microsoft.com/office/drawing/2014/main" id="{F40E8242-AD69-C9BD-4681-95B083356A3F}"/>
              </a:ext>
            </a:extLst>
          </p:cNvPr>
          <p:cNvSpPr txBox="1"/>
          <p:nvPr/>
        </p:nvSpPr>
        <p:spPr>
          <a:xfrm>
            <a:off x="86852" y="1007267"/>
            <a:ext cx="4516679" cy="2031325"/>
          </a:xfrm>
          <a:prstGeom prst="rect">
            <a:avLst/>
          </a:prstGeom>
          <a:noFill/>
          <a:ln w="28575">
            <a:solidFill>
              <a:srgbClr val="750001"/>
            </a:solidFill>
          </a:ln>
        </p:spPr>
        <p:txBody>
          <a:bodyPr wrap="square" rtlCol="0">
            <a:spAutoFit/>
          </a:bodyPr>
          <a:lstStyle/>
          <a:p>
            <a:pPr algn="just"/>
            <a:r>
              <a:rPr lang="en-US" dirty="0"/>
              <a:t>To set up the whole trajectory of our MD simulation we are going to use CPPTRAJ, a program to process coordinate trajectory and data files. It provides a great set of analysis you can perform with your MD outputs. You can check all its functionalities in its </a:t>
            </a:r>
            <a:r>
              <a:rPr lang="en-US" dirty="0">
                <a:hlinkClick r:id="rId2"/>
              </a:rPr>
              <a:t>documentation</a:t>
            </a:r>
            <a:r>
              <a:rPr lang="en-US" dirty="0"/>
              <a:t>.</a:t>
            </a:r>
          </a:p>
        </p:txBody>
      </p:sp>
      <p:sp>
        <p:nvSpPr>
          <p:cNvPr id="6" name="TextBox 5">
            <a:extLst>
              <a:ext uri="{FF2B5EF4-FFF2-40B4-BE49-F238E27FC236}">
                <a16:creationId xmlns:a16="http://schemas.microsoft.com/office/drawing/2014/main" id="{56DB8545-64F8-96F5-8548-6C1D22B18D21}"/>
              </a:ext>
            </a:extLst>
          </p:cNvPr>
          <p:cNvSpPr txBox="1"/>
          <p:nvPr/>
        </p:nvSpPr>
        <p:spPr>
          <a:xfrm>
            <a:off x="86852" y="3324110"/>
            <a:ext cx="4516679" cy="1477328"/>
          </a:xfrm>
          <a:prstGeom prst="rect">
            <a:avLst/>
          </a:prstGeom>
          <a:noFill/>
          <a:ln w="28575">
            <a:solidFill>
              <a:srgbClr val="750001"/>
            </a:solidFill>
          </a:ln>
        </p:spPr>
        <p:txBody>
          <a:bodyPr wrap="square" rtlCol="0">
            <a:spAutoFit/>
          </a:bodyPr>
          <a:lstStyle/>
          <a:p>
            <a:pPr algn="just"/>
            <a:r>
              <a:rPr lang="en-US" dirty="0"/>
              <a:t>First of all, we are going to use it to automatically center and image (by molecule) the trajectory with periodic boundaries conditions, by means of the </a:t>
            </a:r>
            <a:r>
              <a:rPr lang="en-US" i="1" dirty="0"/>
              <a:t>“</a:t>
            </a:r>
            <a:r>
              <a:rPr lang="en-US" i="1" dirty="0" err="1"/>
              <a:t>autoimage</a:t>
            </a:r>
            <a:r>
              <a:rPr lang="en-US" i="1" dirty="0"/>
              <a:t>”</a:t>
            </a:r>
            <a:r>
              <a:rPr lang="en-US" dirty="0"/>
              <a:t> function.</a:t>
            </a:r>
          </a:p>
        </p:txBody>
      </p:sp>
      <p:sp>
        <p:nvSpPr>
          <p:cNvPr id="2" name="TextBox 1">
            <a:extLst>
              <a:ext uri="{FF2B5EF4-FFF2-40B4-BE49-F238E27FC236}">
                <a16:creationId xmlns:a16="http://schemas.microsoft.com/office/drawing/2014/main" id="{15547F66-292D-984C-AEA6-7AA97E2438D8}"/>
              </a:ext>
            </a:extLst>
          </p:cNvPr>
          <p:cNvSpPr txBox="1"/>
          <p:nvPr/>
        </p:nvSpPr>
        <p:spPr>
          <a:xfrm>
            <a:off x="4853211" y="776434"/>
            <a:ext cx="6500590" cy="4093428"/>
          </a:xfrm>
          <a:prstGeom prst="rect">
            <a:avLst/>
          </a:prstGeom>
          <a:noFill/>
          <a:ln w="28575">
            <a:solidFill>
              <a:srgbClr val="750001"/>
            </a:solidFill>
          </a:ln>
        </p:spPr>
        <p:txBody>
          <a:bodyPr wrap="square" rtlCol="0">
            <a:spAutoFit/>
          </a:bodyPr>
          <a:lstStyle/>
          <a:p>
            <a:r>
              <a:rPr lang="en-US" dirty="0"/>
              <a:t>Commands to type, sequentially, on your terminal:</a:t>
            </a:r>
          </a:p>
          <a:p>
            <a:endParaRPr lang="en-US" dirty="0"/>
          </a:p>
          <a:p>
            <a:pPr marL="285750" indent="-285750">
              <a:buFont typeface="Wingdings" pitchFamily="2" charset="2"/>
              <a:buChar char="§"/>
            </a:pPr>
            <a:r>
              <a:rPr lang="en-US" sz="1600" dirty="0" err="1"/>
              <a:t>cpptraj</a:t>
            </a:r>
            <a:r>
              <a:rPr lang="en-US" sz="1600" dirty="0"/>
              <a:t> –p step3_input.psf</a:t>
            </a:r>
          </a:p>
          <a:p>
            <a:pPr marL="285750" indent="-285750">
              <a:buFont typeface="Wingdings" pitchFamily="2" charset="2"/>
              <a:buChar char="§"/>
            </a:pPr>
            <a:r>
              <a:rPr lang="en-US" sz="1600" dirty="0" err="1"/>
              <a:t>trajin</a:t>
            </a:r>
            <a:r>
              <a:rPr lang="en-US" sz="1600" dirty="0"/>
              <a:t> step5_1.dcd</a:t>
            </a:r>
          </a:p>
          <a:p>
            <a:pPr marL="285750" indent="-285750">
              <a:buFont typeface="Wingdings" pitchFamily="2" charset="2"/>
              <a:buChar char="§"/>
            </a:pPr>
            <a:r>
              <a:rPr lang="en-US" sz="1600" dirty="0" err="1"/>
              <a:t>trajin</a:t>
            </a:r>
            <a:r>
              <a:rPr lang="en-US" sz="1600" dirty="0"/>
              <a:t> step5_2.dcd</a:t>
            </a:r>
          </a:p>
          <a:p>
            <a:pPr marL="285750" indent="-285750">
              <a:buFont typeface="Wingdings" pitchFamily="2" charset="2"/>
              <a:buChar char="§"/>
            </a:pPr>
            <a:r>
              <a:rPr lang="en-US" sz="1600" dirty="0" err="1"/>
              <a:t>trajin</a:t>
            </a:r>
            <a:r>
              <a:rPr lang="en-US" sz="1600" dirty="0"/>
              <a:t> step5_3.dcd</a:t>
            </a:r>
          </a:p>
          <a:p>
            <a:pPr marL="285750" indent="-285750">
              <a:buFont typeface="Wingdings" pitchFamily="2" charset="2"/>
              <a:buChar char="§"/>
            </a:pPr>
            <a:r>
              <a:rPr lang="en-US" sz="1600" dirty="0" err="1"/>
              <a:t>trajin</a:t>
            </a:r>
            <a:r>
              <a:rPr lang="en-US" sz="1600" dirty="0"/>
              <a:t> step5_4.dcd</a:t>
            </a:r>
          </a:p>
          <a:p>
            <a:pPr marL="285750" indent="-285750">
              <a:buFont typeface="Wingdings" pitchFamily="2" charset="2"/>
              <a:buChar char="§"/>
            </a:pPr>
            <a:r>
              <a:rPr lang="en-US" sz="1600" dirty="0" err="1"/>
              <a:t>trajin</a:t>
            </a:r>
            <a:r>
              <a:rPr lang="en-US" sz="1600" dirty="0"/>
              <a:t> step5_5.dcd</a:t>
            </a:r>
          </a:p>
          <a:p>
            <a:pPr marL="285750" indent="-285750">
              <a:buFont typeface="Wingdings" pitchFamily="2" charset="2"/>
              <a:buChar char="§"/>
            </a:pPr>
            <a:r>
              <a:rPr lang="en-US" sz="1600" dirty="0" err="1"/>
              <a:t>trajin</a:t>
            </a:r>
            <a:r>
              <a:rPr lang="en-US" sz="1600" dirty="0"/>
              <a:t> step5_6.dcd</a:t>
            </a:r>
          </a:p>
          <a:p>
            <a:pPr marL="285750" indent="-285750">
              <a:buFont typeface="Wingdings" pitchFamily="2" charset="2"/>
              <a:buChar char="§"/>
            </a:pPr>
            <a:r>
              <a:rPr lang="en-US" sz="1600" dirty="0" err="1"/>
              <a:t>trajin</a:t>
            </a:r>
            <a:r>
              <a:rPr lang="en-US" sz="1600" dirty="0"/>
              <a:t> step5_7.dcd</a:t>
            </a:r>
          </a:p>
          <a:p>
            <a:pPr marL="285750" indent="-285750">
              <a:buFont typeface="Wingdings" pitchFamily="2" charset="2"/>
              <a:buChar char="§"/>
            </a:pPr>
            <a:r>
              <a:rPr lang="en-US" sz="1600" dirty="0" err="1"/>
              <a:t>trajin</a:t>
            </a:r>
            <a:r>
              <a:rPr lang="en-US" sz="1600" dirty="0"/>
              <a:t> step5_8.dcd</a:t>
            </a:r>
          </a:p>
          <a:p>
            <a:pPr marL="285750" indent="-285750">
              <a:buFont typeface="Wingdings" pitchFamily="2" charset="2"/>
              <a:buChar char="§"/>
            </a:pPr>
            <a:r>
              <a:rPr lang="en-US" sz="1600" dirty="0" err="1"/>
              <a:t>trajin</a:t>
            </a:r>
            <a:r>
              <a:rPr lang="en-US" sz="1600" dirty="0"/>
              <a:t> step5_9.dcd</a:t>
            </a:r>
          </a:p>
          <a:p>
            <a:pPr marL="285750" indent="-285750">
              <a:buFont typeface="Wingdings" pitchFamily="2" charset="2"/>
              <a:buChar char="§"/>
            </a:pPr>
            <a:r>
              <a:rPr lang="en-US" sz="1600" dirty="0" err="1"/>
              <a:t>trajin</a:t>
            </a:r>
            <a:r>
              <a:rPr lang="en-US" sz="1600" dirty="0"/>
              <a:t> step5_10.dcd</a:t>
            </a:r>
          </a:p>
          <a:p>
            <a:pPr marL="285750" indent="-285750">
              <a:buFont typeface="Wingdings" pitchFamily="2" charset="2"/>
              <a:buChar char="§"/>
            </a:pPr>
            <a:r>
              <a:rPr lang="en-US" sz="1600" dirty="0" err="1"/>
              <a:t>autoimage</a:t>
            </a:r>
            <a:endParaRPr lang="en-US" sz="1600" dirty="0"/>
          </a:p>
          <a:p>
            <a:pPr marL="285750" indent="-285750">
              <a:buFont typeface="Wingdings" pitchFamily="2" charset="2"/>
              <a:buChar char="§"/>
            </a:pPr>
            <a:r>
              <a:rPr lang="en-US" sz="1600" dirty="0" err="1"/>
              <a:t>trajout</a:t>
            </a:r>
            <a:r>
              <a:rPr lang="en-US" sz="1600" dirty="0"/>
              <a:t> </a:t>
            </a:r>
            <a:r>
              <a:rPr lang="en-US" sz="1600" dirty="0" err="1"/>
              <a:t>dynamics_autoimage_traj.dcd</a:t>
            </a:r>
            <a:r>
              <a:rPr lang="en-US" sz="1600" dirty="0"/>
              <a:t> </a:t>
            </a:r>
          </a:p>
          <a:p>
            <a:pPr marL="285750" indent="-285750">
              <a:buFont typeface="Wingdings" pitchFamily="2" charset="2"/>
              <a:buChar char="§"/>
            </a:pPr>
            <a:r>
              <a:rPr lang="en-US" sz="1600" dirty="0"/>
              <a:t>run</a:t>
            </a:r>
          </a:p>
        </p:txBody>
      </p:sp>
      <p:sp>
        <p:nvSpPr>
          <p:cNvPr id="9" name="TextBox 8">
            <a:extLst>
              <a:ext uri="{FF2B5EF4-FFF2-40B4-BE49-F238E27FC236}">
                <a16:creationId xmlns:a16="http://schemas.microsoft.com/office/drawing/2014/main" id="{B5CADBC7-A77A-9DD8-DA96-41A68070CEEB}"/>
              </a:ext>
            </a:extLst>
          </p:cNvPr>
          <p:cNvSpPr txBox="1"/>
          <p:nvPr/>
        </p:nvSpPr>
        <p:spPr>
          <a:xfrm>
            <a:off x="86852" y="5139991"/>
            <a:ext cx="4516679" cy="646331"/>
          </a:xfrm>
          <a:prstGeom prst="rect">
            <a:avLst/>
          </a:prstGeom>
          <a:noFill/>
          <a:ln w="28575">
            <a:solidFill>
              <a:srgbClr val="750001"/>
            </a:solidFill>
          </a:ln>
        </p:spPr>
        <p:txBody>
          <a:bodyPr wrap="square" rtlCol="0">
            <a:spAutoFit/>
          </a:bodyPr>
          <a:lstStyle/>
          <a:p>
            <a:pPr algn="just"/>
            <a:r>
              <a:rPr lang="en-US" dirty="0"/>
              <a:t>We can use </a:t>
            </a:r>
            <a:r>
              <a:rPr lang="en-US" dirty="0" err="1"/>
              <a:t>Pymol</a:t>
            </a:r>
            <a:r>
              <a:rPr lang="en-US" dirty="0"/>
              <a:t> visualize this imaged trajectory.</a:t>
            </a:r>
          </a:p>
        </p:txBody>
      </p:sp>
      <p:sp>
        <p:nvSpPr>
          <p:cNvPr id="7" name="Rectangle 6">
            <a:extLst>
              <a:ext uri="{FF2B5EF4-FFF2-40B4-BE49-F238E27FC236}">
                <a16:creationId xmlns:a16="http://schemas.microsoft.com/office/drawing/2014/main" id="{B2AFCD7F-698F-A3DC-6FE8-DB742E1B81E7}"/>
              </a:ext>
            </a:extLst>
          </p:cNvPr>
          <p:cNvSpPr/>
          <p:nvPr/>
        </p:nvSpPr>
        <p:spPr>
          <a:xfrm>
            <a:off x="-2" y="670709"/>
            <a:ext cx="11655974" cy="5180024"/>
          </a:xfrm>
          <a:prstGeom prst="rect">
            <a:avLst/>
          </a:prstGeom>
          <a:solidFill>
            <a:schemeClr val="bg1">
              <a:alpha val="98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TextBox 9">
            <a:extLst>
              <a:ext uri="{FF2B5EF4-FFF2-40B4-BE49-F238E27FC236}">
                <a16:creationId xmlns:a16="http://schemas.microsoft.com/office/drawing/2014/main" id="{07C73D79-3E28-AC1F-F37E-C9C39192E23F}"/>
              </a:ext>
            </a:extLst>
          </p:cNvPr>
          <p:cNvSpPr txBox="1"/>
          <p:nvPr/>
        </p:nvSpPr>
        <p:spPr>
          <a:xfrm>
            <a:off x="86852" y="796326"/>
            <a:ext cx="4516679" cy="369332"/>
          </a:xfrm>
          <a:prstGeom prst="rect">
            <a:avLst/>
          </a:prstGeom>
          <a:noFill/>
          <a:ln w="28575">
            <a:solidFill>
              <a:srgbClr val="750001"/>
            </a:solidFill>
          </a:ln>
        </p:spPr>
        <p:txBody>
          <a:bodyPr wrap="square" rtlCol="0">
            <a:spAutoFit/>
          </a:bodyPr>
          <a:lstStyle/>
          <a:p>
            <a:pPr algn="just"/>
            <a:r>
              <a:rPr lang="en-US" dirty="0"/>
              <a:t>4) Visualize trajectory video</a:t>
            </a:r>
          </a:p>
        </p:txBody>
      </p:sp>
      <p:pic>
        <p:nvPicPr>
          <p:cNvPr id="11" name="Picture 10" descr="A computer screen shot of a computer&#10;&#10;AI-generated content may be incorrect.">
            <a:extLst>
              <a:ext uri="{FF2B5EF4-FFF2-40B4-BE49-F238E27FC236}">
                <a16:creationId xmlns:a16="http://schemas.microsoft.com/office/drawing/2014/main" id="{2074598E-B798-23E5-EA9A-3C8C2DA51618}"/>
              </a:ext>
            </a:extLst>
          </p:cNvPr>
          <p:cNvPicPr>
            <a:picLocks noChangeAspect="1"/>
          </p:cNvPicPr>
          <p:nvPr/>
        </p:nvPicPr>
        <p:blipFill>
          <a:blip r:embed="rId3"/>
          <a:stretch>
            <a:fillRect/>
          </a:stretch>
        </p:blipFill>
        <p:spPr>
          <a:xfrm>
            <a:off x="1543046" y="1241667"/>
            <a:ext cx="8992163" cy="5587723"/>
          </a:xfrm>
          <a:prstGeom prst="rect">
            <a:avLst/>
          </a:prstGeom>
        </p:spPr>
      </p:pic>
    </p:spTree>
    <p:extLst>
      <p:ext uri="{BB962C8B-B14F-4D97-AF65-F5344CB8AC3E}">
        <p14:creationId xmlns:p14="http://schemas.microsoft.com/office/powerpoint/2010/main" val="25973205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6EF45-449D-A529-8918-FFA25D850E6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7676C14-25DB-44E1-96E3-3744235E3799}"/>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102</a:t>
            </a:fld>
            <a:endParaRPr lang="en-DE"/>
          </a:p>
        </p:txBody>
      </p:sp>
      <p:sp>
        <p:nvSpPr>
          <p:cNvPr id="4" name="TextBox 3">
            <a:extLst>
              <a:ext uri="{FF2B5EF4-FFF2-40B4-BE49-F238E27FC236}">
                <a16:creationId xmlns:a16="http://schemas.microsoft.com/office/drawing/2014/main" id="{F21EAAF1-F7C5-0D51-0025-F00711BF7A75}"/>
              </a:ext>
            </a:extLst>
          </p:cNvPr>
          <p:cNvSpPr txBox="1"/>
          <p:nvPr/>
        </p:nvSpPr>
        <p:spPr>
          <a:xfrm>
            <a:off x="212976" y="218049"/>
            <a:ext cx="1434239" cy="400110"/>
          </a:xfrm>
          <a:prstGeom prst="rect">
            <a:avLst/>
          </a:prstGeom>
          <a:noFill/>
          <a:ln w="28575">
            <a:solidFill>
              <a:srgbClr val="750001"/>
            </a:solidFill>
          </a:ln>
        </p:spPr>
        <p:txBody>
          <a:bodyPr wrap="none" rtlCol="0">
            <a:spAutoFit/>
          </a:bodyPr>
          <a:lstStyle/>
          <a:p>
            <a:r>
              <a:rPr lang="en-US" sz="2000" dirty="0"/>
              <a:t>MD analysis</a:t>
            </a:r>
          </a:p>
        </p:txBody>
      </p:sp>
      <p:sp>
        <p:nvSpPr>
          <p:cNvPr id="5" name="TextBox 4">
            <a:extLst>
              <a:ext uri="{FF2B5EF4-FFF2-40B4-BE49-F238E27FC236}">
                <a16:creationId xmlns:a16="http://schemas.microsoft.com/office/drawing/2014/main" id="{E3713244-F4A1-ACF4-DCFC-81BB34683627}"/>
              </a:ext>
            </a:extLst>
          </p:cNvPr>
          <p:cNvSpPr txBox="1"/>
          <p:nvPr/>
        </p:nvSpPr>
        <p:spPr>
          <a:xfrm>
            <a:off x="86852" y="1007267"/>
            <a:ext cx="4516679" cy="2031325"/>
          </a:xfrm>
          <a:prstGeom prst="rect">
            <a:avLst/>
          </a:prstGeom>
          <a:noFill/>
          <a:ln w="28575">
            <a:solidFill>
              <a:srgbClr val="750001"/>
            </a:solidFill>
          </a:ln>
        </p:spPr>
        <p:txBody>
          <a:bodyPr wrap="square" rtlCol="0">
            <a:spAutoFit/>
          </a:bodyPr>
          <a:lstStyle/>
          <a:p>
            <a:pPr algn="just"/>
            <a:r>
              <a:rPr lang="en-US" dirty="0"/>
              <a:t>To set up the whole trajectory of our MD simulation we are going to use CPPTRAJ, a program to process coordinate trajectory and data files. It provides a great set of analysis you can perform with your MD outputs. You can check all its functionalities in its </a:t>
            </a:r>
            <a:r>
              <a:rPr lang="en-US" dirty="0">
                <a:hlinkClick r:id="rId2"/>
              </a:rPr>
              <a:t>documentation</a:t>
            </a:r>
            <a:r>
              <a:rPr lang="en-US" dirty="0"/>
              <a:t>.</a:t>
            </a:r>
          </a:p>
        </p:txBody>
      </p:sp>
      <p:sp>
        <p:nvSpPr>
          <p:cNvPr id="6" name="TextBox 5">
            <a:extLst>
              <a:ext uri="{FF2B5EF4-FFF2-40B4-BE49-F238E27FC236}">
                <a16:creationId xmlns:a16="http://schemas.microsoft.com/office/drawing/2014/main" id="{4BC256AF-48FA-F630-7E4C-98752518A1E4}"/>
              </a:ext>
            </a:extLst>
          </p:cNvPr>
          <p:cNvSpPr txBox="1"/>
          <p:nvPr/>
        </p:nvSpPr>
        <p:spPr>
          <a:xfrm>
            <a:off x="86852" y="3324110"/>
            <a:ext cx="4516679" cy="1477328"/>
          </a:xfrm>
          <a:prstGeom prst="rect">
            <a:avLst/>
          </a:prstGeom>
          <a:noFill/>
          <a:ln w="28575">
            <a:solidFill>
              <a:srgbClr val="750001"/>
            </a:solidFill>
          </a:ln>
        </p:spPr>
        <p:txBody>
          <a:bodyPr wrap="square" rtlCol="0">
            <a:spAutoFit/>
          </a:bodyPr>
          <a:lstStyle/>
          <a:p>
            <a:pPr algn="just"/>
            <a:r>
              <a:rPr lang="en-US" dirty="0"/>
              <a:t>First of all, we are going to use it to automatically center and image (by molecule) the trajectory with periodic boundaries conditions, by means of the </a:t>
            </a:r>
            <a:r>
              <a:rPr lang="en-US" i="1" dirty="0"/>
              <a:t>“</a:t>
            </a:r>
            <a:r>
              <a:rPr lang="en-US" i="1" dirty="0" err="1"/>
              <a:t>autoimage</a:t>
            </a:r>
            <a:r>
              <a:rPr lang="en-US" i="1" dirty="0"/>
              <a:t>”</a:t>
            </a:r>
            <a:r>
              <a:rPr lang="en-US" dirty="0"/>
              <a:t> function.</a:t>
            </a:r>
          </a:p>
        </p:txBody>
      </p:sp>
      <p:sp>
        <p:nvSpPr>
          <p:cNvPr id="7" name="Rectangle 6">
            <a:extLst>
              <a:ext uri="{FF2B5EF4-FFF2-40B4-BE49-F238E27FC236}">
                <a16:creationId xmlns:a16="http://schemas.microsoft.com/office/drawing/2014/main" id="{E0E5C558-9036-6A7A-D5AC-08DBA45BB267}"/>
              </a:ext>
            </a:extLst>
          </p:cNvPr>
          <p:cNvSpPr/>
          <p:nvPr/>
        </p:nvSpPr>
        <p:spPr>
          <a:xfrm>
            <a:off x="-2" y="810186"/>
            <a:ext cx="4932376" cy="4066614"/>
          </a:xfrm>
          <a:prstGeom prst="rect">
            <a:avLst/>
          </a:prstGeom>
          <a:solidFill>
            <a:schemeClr val="bg1">
              <a:alpha val="9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8" name="Elbow Connector 7">
            <a:extLst>
              <a:ext uri="{FF2B5EF4-FFF2-40B4-BE49-F238E27FC236}">
                <a16:creationId xmlns:a16="http://schemas.microsoft.com/office/drawing/2014/main" id="{23E1FA9E-DBB0-F0B8-6E24-4E6B3EF5F71F}"/>
              </a:ext>
            </a:extLst>
          </p:cNvPr>
          <p:cNvCxnSpPr>
            <a:cxnSpLocks/>
            <a:stCxn id="11" idx="3"/>
            <a:endCxn id="2" idx="1"/>
          </p:cNvCxnSpPr>
          <p:nvPr/>
        </p:nvCxnSpPr>
        <p:spPr>
          <a:xfrm flipV="1">
            <a:off x="4603530" y="2742518"/>
            <a:ext cx="249681" cy="308305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0C98B99-EEBF-024A-C8D2-25472C31EDB3}"/>
              </a:ext>
            </a:extLst>
          </p:cNvPr>
          <p:cNvSpPr txBox="1"/>
          <p:nvPr/>
        </p:nvSpPr>
        <p:spPr>
          <a:xfrm>
            <a:off x="4853211" y="776434"/>
            <a:ext cx="6500590" cy="3932167"/>
          </a:xfrm>
          <a:prstGeom prst="rect">
            <a:avLst/>
          </a:prstGeom>
          <a:noFill/>
          <a:ln w="28575">
            <a:solidFill>
              <a:srgbClr val="750001"/>
            </a:solidFill>
          </a:ln>
        </p:spPr>
        <p:txBody>
          <a:bodyPr wrap="square" rtlCol="0">
            <a:spAutoFit/>
          </a:bodyPr>
          <a:lstStyle/>
          <a:p>
            <a:r>
              <a:rPr lang="en-US" dirty="0"/>
              <a:t>Commands to type, sequentially, on your terminal:</a:t>
            </a:r>
          </a:p>
          <a:p>
            <a:endParaRPr lang="en-US" dirty="0"/>
          </a:p>
          <a:p>
            <a:pPr marL="285750" indent="-285750">
              <a:lnSpc>
                <a:spcPct val="150000"/>
              </a:lnSpc>
              <a:buFont typeface="Wingdings" pitchFamily="2" charset="2"/>
              <a:buChar char="§"/>
            </a:pPr>
            <a:r>
              <a:rPr lang="en-US" sz="1600" dirty="0" err="1"/>
              <a:t>cpptraj</a:t>
            </a:r>
            <a:r>
              <a:rPr lang="en-US" sz="1600" dirty="0"/>
              <a:t> –p step3_input.psf</a:t>
            </a:r>
          </a:p>
          <a:p>
            <a:pPr marL="285750" indent="-285750">
              <a:lnSpc>
                <a:spcPct val="150000"/>
              </a:lnSpc>
              <a:buFont typeface="Wingdings" pitchFamily="2" charset="2"/>
              <a:buChar char="§"/>
            </a:pPr>
            <a:r>
              <a:rPr lang="en-US" sz="1600" dirty="0" err="1"/>
              <a:t>trajin</a:t>
            </a:r>
            <a:r>
              <a:rPr lang="en-US" sz="1600" dirty="0"/>
              <a:t> </a:t>
            </a:r>
            <a:r>
              <a:rPr lang="en-US" sz="1600" dirty="0" err="1"/>
              <a:t>dynamics_autoimage_traj.dcd</a:t>
            </a:r>
            <a:r>
              <a:rPr lang="en-US" sz="1600" dirty="0"/>
              <a:t> </a:t>
            </a:r>
          </a:p>
          <a:p>
            <a:pPr marL="285750" indent="-285750">
              <a:lnSpc>
                <a:spcPct val="150000"/>
              </a:lnSpc>
              <a:buFont typeface="Wingdings" pitchFamily="2" charset="2"/>
              <a:buChar char="§"/>
            </a:pPr>
            <a:r>
              <a:rPr lang="en-US" sz="1600" dirty="0"/>
              <a:t>rms first </a:t>
            </a:r>
            <a:r>
              <a:rPr lang="en-US" sz="1600" dirty="0" err="1"/>
              <a:t>complex_rmsd</a:t>
            </a:r>
            <a:r>
              <a:rPr lang="en-US" sz="1600" dirty="0"/>
              <a:t> :</a:t>
            </a:r>
            <a:r>
              <a:rPr lang="en-US" sz="1600" b="0" i="0" u="none" strike="noStrike" dirty="0">
                <a:solidFill>
                  <a:srgbClr val="000000"/>
                </a:solidFill>
                <a:effectLst/>
                <a:latin typeface="-webkit-standard"/>
              </a:rPr>
              <a:t> &lt;</a:t>
            </a:r>
            <a:r>
              <a:rPr lang="en-US" sz="1600" b="0" i="0" u="none" strike="noStrike" dirty="0" err="1">
                <a:solidFill>
                  <a:srgbClr val="000000"/>
                </a:solidFill>
                <a:effectLst/>
                <a:latin typeface="-webkit-standard"/>
              </a:rPr>
              <a:t>first_residue_number</a:t>
            </a:r>
            <a:r>
              <a:rPr lang="en-US" sz="1600" b="0" i="0" u="none" strike="noStrike" dirty="0">
                <a:solidFill>
                  <a:srgbClr val="000000"/>
                </a:solidFill>
                <a:effectLst/>
                <a:latin typeface="-webkit-standard"/>
              </a:rPr>
              <a:t>&gt;-&lt;</a:t>
            </a:r>
            <a:r>
              <a:rPr lang="en-US" sz="1600" b="0" i="0" u="none" strike="noStrike" dirty="0" err="1">
                <a:solidFill>
                  <a:srgbClr val="000000"/>
                </a:solidFill>
                <a:effectLst/>
                <a:latin typeface="-webkit-standard"/>
              </a:rPr>
              <a:t>last_residue_number</a:t>
            </a:r>
            <a:r>
              <a:rPr lang="en-US" sz="1600" b="0" i="0" u="none" strike="noStrike" dirty="0">
                <a:solidFill>
                  <a:srgbClr val="000000"/>
                </a:solidFill>
                <a:effectLst/>
                <a:latin typeface="-webkit-standard"/>
              </a:rPr>
              <a:t>&gt;</a:t>
            </a:r>
            <a:r>
              <a:rPr lang="en-US" sz="1600" dirty="0"/>
              <a:t>@CA,C,N out </a:t>
            </a:r>
            <a:r>
              <a:rPr lang="en-US" sz="1600" dirty="0" err="1"/>
              <a:t>complex_rmsd.txt</a:t>
            </a:r>
            <a:r>
              <a:rPr lang="en-US" sz="1600" dirty="0"/>
              <a:t> </a:t>
            </a:r>
          </a:p>
          <a:p>
            <a:pPr marL="285750" indent="-285750">
              <a:lnSpc>
                <a:spcPct val="150000"/>
              </a:lnSpc>
              <a:buFont typeface="Wingdings" pitchFamily="2" charset="2"/>
              <a:buChar char="§"/>
            </a:pPr>
            <a:r>
              <a:rPr lang="en-US" sz="1600" dirty="0"/>
              <a:t>rms first </a:t>
            </a:r>
            <a:r>
              <a:rPr lang="en-US" sz="1600" dirty="0" err="1"/>
              <a:t>ligand_rmsd</a:t>
            </a:r>
            <a:r>
              <a:rPr lang="en-US" sz="1600" dirty="0"/>
              <a:t> :&lt;</a:t>
            </a:r>
            <a:r>
              <a:rPr lang="en-US" sz="1600" dirty="0" err="1">
                <a:solidFill>
                  <a:srgbClr val="000000"/>
                </a:solidFill>
                <a:latin typeface="-webkit-standard"/>
              </a:rPr>
              <a:t>ligand</a:t>
            </a:r>
            <a:r>
              <a:rPr lang="en-US" sz="1600" b="0" i="0" u="none" strike="noStrike" dirty="0" err="1">
                <a:solidFill>
                  <a:srgbClr val="000000"/>
                </a:solidFill>
                <a:effectLst/>
                <a:latin typeface="-webkit-standard"/>
              </a:rPr>
              <a:t>_residue_number</a:t>
            </a:r>
            <a:r>
              <a:rPr lang="en-US" sz="1600" dirty="0"/>
              <a:t>&gt; out </a:t>
            </a:r>
            <a:r>
              <a:rPr lang="en-US" sz="1600" dirty="0" err="1"/>
              <a:t>ligand_rmsd.txt</a:t>
            </a:r>
            <a:endParaRPr lang="en-US" sz="1600" dirty="0"/>
          </a:p>
          <a:p>
            <a:pPr marL="285750" indent="-285750">
              <a:lnSpc>
                <a:spcPct val="150000"/>
              </a:lnSpc>
              <a:buFont typeface="Wingdings" pitchFamily="2" charset="2"/>
              <a:buChar char="§"/>
            </a:pPr>
            <a:r>
              <a:rPr lang="en-US" sz="1600" b="0" i="0" u="none" strike="noStrike" dirty="0">
                <a:solidFill>
                  <a:srgbClr val="000000"/>
                </a:solidFill>
                <a:effectLst/>
                <a:latin typeface="-webkit-standard"/>
              </a:rPr>
              <a:t>strip :</a:t>
            </a:r>
            <a:r>
              <a:rPr lang="en-US" sz="1600" b="0" i="0" u="none" strike="noStrike" dirty="0" err="1">
                <a:solidFill>
                  <a:srgbClr val="000000"/>
                </a:solidFill>
                <a:effectLst/>
                <a:latin typeface="-webkit-standard"/>
              </a:rPr>
              <a:t>WAT,Na+,Cl</a:t>
            </a:r>
            <a:r>
              <a:rPr lang="en-US" sz="1600" b="0" i="0" u="none" strike="noStrike" dirty="0">
                <a:solidFill>
                  <a:srgbClr val="000000"/>
                </a:solidFill>
                <a:effectLst/>
                <a:latin typeface="-webkit-standard"/>
              </a:rPr>
              <a:t>-</a:t>
            </a:r>
          </a:p>
          <a:p>
            <a:pPr marL="285750" indent="-285750">
              <a:lnSpc>
                <a:spcPct val="150000"/>
              </a:lnSpc>
              <a:buFont typeface="Wingdings" pitchFamily="2" charset="2"/>
              <a:buChar char="§"/>
            </a:pPr>
            <a:r>
              <a:rPr lang="en-US" sz="1600" b="0" i="0" u="none" strike="noStrike" dirty="0" err="1">
                <a:solidFill>
                  <a:srgbClr val="000000"/>
                </a:solidFill>
                <a:effectLst/>
                <a:latin typeface="-webkit-standard"/>
              </a:rPr>
              <a:t>atomicfluct</a:t>
            </a:r>
            <a:r>
              <a:rPr lang="en-US" sz="1600" b="0" i="0" u="none" strike="noStrike" dirty="0">
                <a:solidFill>
                  <a:srgbClr val="000000"/>
                </a:solidFill>
                <a:effectLst/>
                <a:latin typeface="-webkit-standard"/>
              </a:rPr>
              <a:t> out </a:t>
            </a:r>
            <a:r>
              <a:rPr lang="en-US" sz="1600" b="0" i="0" u="none" strike="noStrike" dirty="0" err="1">
                <a:solidFill>
                  <a:srgbClr val="000000"/>
                </a:solidFill>
                <a:effectLst/>
                <a:latin typeface="-webkit-standard"/>
              </a:rPr>
              <a:t>protein_rmsf.dat</a:t>
            </a:r>
            <a:r>
              <a:rPr lang="en-US" sz="1600" b="0" i="0" u="none" strike="noStrike" dirty="0">
                <a:solidFill>
                  <a:srgbClr val="000000"/>
                </a:solidFill>
                <a:effectLst/>
                <a:latin typeface="-webkit-standard"/>
              </a:rPr>
              <a:t> byres :&lt;</a:t>
            </a:r>
            <a:r>
              <a:rPr lang="en-US" sz="1600" b="0" i="0" u="none" strike="noStrike" dirty="0" err="1">
                <a:solidFill>
                  <a:srgbClr val="000000"/>
                </a:solidFill>
                <a:effectLst/>
                <a:latin typeface="-webkit-standard"/>
              </a:rPr>
              <a:t>first_residue_number</a:t>
            </a:r>
            <a:r>
              <a:rPr lang="en-US" sz="1600" b="0" i="0" u="none" strike="noStrike" dirty="0">
                <a:solidFill>
                  <a:srgbClr val="000000"/>
                </a:solidFill>
                <a:effectLst/>
                <a:latin typeface="-webkit-standard"/>
              </a:rPr>
              <a:t>&gt;-&lt;</a:t>
            </a:r>
            <a:r>
              <a:rPr lang="en-US" sz="1600" b="0" i="0" u="none" strike="noStrike" dirty="0" err="1">
                <a:solidFill>
                  <a:srgbClr val="000000"/>
                </a:solidFill>
                <a:effectLst/>
                <a:latin typeface="-webkit-standard"/>
              </a:rPr>
              <a:t>last_residue_number</a:t>
            </a:r>
            <a:r>
              <a:rPr lang="en-US" sz="1600" b="0" i="0" u="none" strike="noStrike" dirty="0">
                <a:solidFill>
                  <a:srgbClr val="000000"/>
                </a:solidFill>
                <a:effectLst/>
                <a:latin typeface="-webkit-standard"/>
              </a:rPr>
              <a:t>&gt;</a:t>
            </a:r>
            <a:r>
              <a:rPr lang="en-US" sz="1600" dirty="0"/>
              <a:t> </a:t>
            </a:r>
          </a:p>
          <a:p>
            <a:pPr marL="285750" indent="-285750">
              <a:lnSpc>
                <a:spcPct val="150000"/>
              </a:lnSpc>
              <a:buFont typeface="Wingdings" pitchFamily="2" charset="2"/>
              <a:buChar char="§"/>
            </a:pPr>
            <a:r>
              <a:rPr lang="en-US" sz="1600" dirty="0"/>
              <a:t>run</a:t>
            </a:r>
          </a:p>
        </p:txBody>
      </p:sp>
      <p:sp>
        <p:nvSpPr>
          <p:cNvPr id="11" name="TextBox 10">
            <a:extLst>
              <a:ext uri="{FF2B5EF4-FFF2-40B4-BE49-F238E27FC236}">
                <a16:creationId xmlns:a16="http://schemas.microsoft.com/office/drawing/2014/main" id="{6C18A63C-98E3-664E-5E38-A7265BE15E2F}"/>
              </a:ext>
            </a:extLst>
          </p:cNvPr>
          <p:cNvSpPr txBox="1"/>
          <p:nvPr/>
        </p:nvSpPr>
        <p:spPr>
          <a:xfrm>
            <a:off x="86851" y="5086905"/>
            <a:ext cx="4516679" cy="1477328"/>
          </a:xfrm>
          <a:prstGeom prst="rect">
            <a:avLst/>
          </a:prstGeom>
          <a:noFill/>
          <a:ln w="28575">
            <a:solidFill>
              <a:srgbClr val="750001"/>
            </a:solidFill>
          </a:ln>
        </p:spPr>
        <p:txBody>
          <a:bodyPr wrap="square" rtlCol="0">
            <a:spAutoFit/>
          </a:bodyPr>
          <a:lstStyle/>
          <a:p>
            <a:pPr algn="just"/>
            <a:r>
              <a:rPr lang="en-US" dirty="0"/>
              <a:t>From the auto imaged trajectory, we are going to compute the RMSD for both the complex and the ligand, with respect to the first frame, and the RMSF, or atomic fluctuation, per amino acid residue.</a:t>
            </a:r>
          </a:p>
        </p:txBody>
      </p:sp>
      <p:sp>
        <p:nvSpPr>
          <p:cNvPr id="9" name="TextBox 8">
            <a:extLst>
              <a:ext uri="{FF2B5EF4-FFF2-40B4-BE49-F238E27FC236}">
                <a16:creationId xmlns:a16="http://schemas.microsoft.com/office/drawing/2014/main" id="{5DCDF475-CCA8-81A0-66F1-11B8A4F351AA}"/>
              </a:ext>
            </a:extLst>
          </p:cNvPr>
          <p:cNvSpPr txBox="1"/>
          <p:nvPr/>
        </p:nvSpPr>
        <p:spPr>
          <a:xfrm>
            <a:off x="4853211" y="5068827"/>
            <a:ext cx="4516679" cy="646331"/>
          </a:xfrm>
          <a:prstGeom prst="rect">
            <a:avLst/>
          </a:prstGeom>
          <a:noFill/>
          <a:ln w="28575">
            <a:solidFill>
              <a:srgbClr val="750001"/>
            </a:solidFill>
          </a:ln>
        </p:spPr>
        <p:txBody>
          <a:bodyPr wrap="square" rtlCol="0">
            <a:spAutoFit/>
          </a:bodyPr>
          <a:lstStyle/>
          <a:p>
            <a:pPr algn="just"/>
            <a:r>
              <a:rPr lang="en-US" dirty="0"/>
              <a:t>Copy the .</a:t>
            </a:r>
            <a:r>
              <a:rPr lang="en-US" dirty="0" err="1"/>
              <a:t>dat</a:t>
            </a:r>
            <a:r>
              <a:rPr lang="en-US" dirty="0"/>
              <a:t> from your area on server to your local computer so we can take a look at it. </a:t>
            </a:r>
          </a:p>
        </p:txBody>
      </p:sp>
    </p:spTree>
    <p:extLst>
      <p:ext uri="{BB962C8B-B14F-4D97-AF65-F5344CB8AC3E}">
        <p14:creationId xmlns:p14="http://schemas.microsoft.com/office/powerpoint/2010/main" val="18002989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53B2B-32DF-3937-80DA-0D70C52D371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3E512D4-5EDB-9753-CA88-B9417560330E}"/>
              </a:ext>
            </a:extLst>
          </p:cNvPr>
          <p:cNvSpPr>
            <a:spLocks noGrp="1"/>
          </p:cNvSpPr>
          <p:nvPr>
            <p:ph type="sldNum" sz="quarter" idx="12"/>
          </p:nvPr>
        </p:nvSpPr>
        <p:spPr>
          <a:xfrm>
            <a:off x="9448800" y="6500531"/>
            <a:ext cx="2743200" cy="365125"/>
          </a:xfrm>
        </p:spPr>
        <p:txBody>
          <a:bodyPr/>
          <a:lstStyle/>
          <a:p>
            <a:fld id="{EFFF64B8-0FF4-3C4C-8929-7DA557F8FB5C}" type="slidenum">
              <a:rPr lang="en-DE" smtClean="0"/>
              <a:t>103</a:t>
            </a:fld>
            <a:endParaRPr lang="en-DE"/>
          </a:p>
        </p:txBody>
      </p:sp>
      <p:sp>
        <p:nvSpPr>
          <p:cNvPr id="4" name="TextBox 3">
            <a:extLst>
              <a:ext uri="{FF2B5EF4-FFF2-40B4-BE49-F238E27FC236}">
                <a16:creationId xmlns:a16="http://schemas.microsoft.com/office/drawing/2014/main" id="{B1689AB7-F9BA-2E9D-6F9D-B680A826EBA0}"/>
              </a:ext>
            </a:extLst>
          </p:cNvPr>
          <p:cNvSpPr txBox="1"/>
          <p:nvPr/>
        </p:nvSpPr>
        <p:spPr>
          <a:xfrm>
            <a:off x="212976" y="218049"/>
            <a:ext cx="1434239" cy="400110"/>
          </a:xfrm>
          <a:prstGeom prst="rect">
            <a:avLst/>
          </a:prstGeom>
          <a:noFill/>
          <a:ln w="28575">
            <a:solidFill>
              <a:srgbClr val="750001"/>
            </a:solidFill>
          </a:ln>
        </p:spPr>
        <p:txBody>
          <a:bodyPr wrap="none" rtlCol="0">
            <a:spAutoFit/>
          </a:bodyPr>
          <a:lstStyle/>
          <a:p>
            <a:r>
              <a:rPr lang="en-US" sz="2000" dirty="0"/>
              <a:t>MD analysis</a:t>
            </a:r>
          </a:p>
        </p:txBody>
      </p:sp>
      <p:sp>
        <p:nvSpPr>
          <p:cNvPr id="5" name="TextBox 4">
            <a:extLst>
              <a:ext uri="{FF2B5EF4-FFF2-40B4-BE49-F238E27FC236}">
                <a16:creationId xmlns:a16="http://schemas.microsoft.com/office/drawing/2014/main" id="{FB662B8A-0350-4E98-D9B4-6224D1BF94B5}"/>
              </a:ext>
            </a:extLst>
          </p:cNvPr>
          <p:cNvSpPr txBox="1"/>
          <p:nvPr/>
        </p:nvSpPr>
        <p:spPr>
          <a:xfrm>
            <a:off x="86852" y="1007267"/>
            <a:ext cx="4516679" cy="2031325"/>
          </a:xfrm>
          <a:prstGeom prst="rect">
            <a:avLst/>
          </a:prstGeom>
          <a:noFill/>
          <a:ln w="28575">
            <a:solidFill>
              <a:srgbClr val="750001"/>
            </a:solidFill>
          </a:ln>
        </p:spPr>
        <p:txBody>
          <a:bodyPr wrap="square" rtlCol="0">
            <a:spAutoFit/>
          </a:bodyPr>
          <a:lstStyle/>
          <a:p>
            <a:pPr algn="just"/>
            <a:r>
              <a:rPr lang="en-US" dirty="0"/>
              <a:t>To set up the whole trajectory of our MD simulation we are going to use CPPTRAJ, a program to process coordinate trajectory and data files. It provides a great set of analysis you can perform with your MD outputs. You can check all its functionalities in its </a:t>
            </a:r>
            <a:r>
              <a:rPr lang="en-US" dirty="0">
                <a:hlinkClick r:id="rId2"/>
              </a:rPr>
              <a:t>documentation</a:t>
            </a:r>
            <a:r>
              <a:rPr lang="en-US" dirty="0"/>
              <a:t>.</a:t>
            </a:r>
          </a:p>
        </p:txBody>
      </p:sp>
      <p:sp>
        <p:nvSpPr>
          <p:cNvPr id="6" name="TextBox 5">
            <a:extLst>
              <a:ext uri="{FF2B5EF4-FFF2-40B4-BE49-F238E27FC236}">
                <a16:creationId xmlns:a16="http://schemas.microsoft.com/office/drawing/2014/main" id="{E3575452-4E8A-EF68-C60E-3D685E12A99B}"/>
              </a:ext>
            </a:extLst>
          </p:cNvPr>
          <p:cNvSpPr txBox="1"/>
          <p:nvPr/>
        </p:nvSpPr>
        <p:spPr>
          <a:xfrm>
            <a:off x="86852" y="3324110"/>
            <a:ext cx="4516679" cy="1477328"/>
          </a:xfrm>
          <a:prstGeom prst="rect">
            <a:avLst/>
          </a:prstGeom>
          <a:noFill/>
          <a:ln w="28575">
            <a:solidFill>
              <a:srgbClr val="750001"/>
            </a:solidFill>
          </a:ln>
        </p:spPr>
        <p:txBody>
          <a:bodyPr wrap="square" rtlCol="0">
            <a:spAutoFit/>
          </a:bodyPr>
          <a:lstStyle/>
          <a:p>
            <a:pPr algn="just"/>
            <a:r>
              <a:rPr lang="en-US" dirty="0"/>
              <a:t>First of all, we are going to use it to automatically center and image (by molecule) the trajectory with periodic boundaries conditions, by means of the </a:t>
            </a:r>
            <a:r>
              <a:rPr lang="en-US" i="1" dirty="0"/>
              <a:t>“</a:t>
            </a:r>
            <a:r>
              <a:rPr lang="en-US" i="1" dirty="0" err="1"/>
              <a:t>autoimage</a:t>
            </a:r>
            <a:r>
              <a:rPr lang="en-US" i="1" dirty="0"/>
              <a:t>”</a:t>
            </a:r>
            <a:r>
              <a:rPr lang="en-US" dirty="0"/>
              <a:t> function.</a:t>
            </a:r>
          </a:p>
        </p:txBody>
      </p:sp>
      <p:sp>
        <p:nvSpPr>
          <p:cNvPr id="2" name="TextBox 1">
            <a:extLst>
              <a:ext uri="{FF2B5EF4-FFF2-40B4-BE49-F238E27FC236}">
                <a16:creationId xmlns:a16="http://schemas.microsoft.com/office/drawing/2014/main" id="{3BFF4D38-6DB3-E57B-B816-ABC29A8DD7A5}"/>
              </a:ext>
            </a:extLst>
          </p:cNvPr>
          <p:cNvSpPr txBox="1"/>
          <p:nvPr/>
        </p:nvSpPr>
        <p:spPr>
          <a:xfrm>
            <a:off x="4853211" y="776434"/>
            <a:ext cx="6500590" cy="3932167"/>
          </a:xfrm>
          <a:prstGeom prst="rect">
            <a:avLst/>
          </a:prstGeom>
          <a:noFill/>
          <a:ln w="28575">
            <a:solidFill>
              <a:srgbClr val="750001"/>
            </a:solidFill>
          </a:ln>
        </p:spPr>
        <p:txBody>
          <a:bodyPr wrap="square" rtlCol="0">
            <a:spAutoFit/>
          </a:bodyPr>
          <a:lstStyle/>
          <a:p>
            <a:r>
              <a:rPr lang="en-US" dirty="0"/>
              <a:t>Commands to type, sequentially, on your terminal:</a:t>
            </a:r>
          </a:p>
          <a:p>
            <a:endParaRPr lang="en-US" dirty="0"/>
          </a:p>
          <a:p>
            <a:pPr marL="285750" indent="-285750">
              <a:lnSpc>
                <a:spcPct val="150000"/>
              </a:lnSpc>
              <a:buFont typeface="Wingdings" pitchFamily="2" charset="2"/>
              <a:buChar char="§"/>
            </a:pPr>
            <a:r>
              <a:rPr lang="en-US" sz="1600" dirty="0" err="1"/>
              <a:t>cpptraj</a:t>
            </a:r>
            <a:r>
              <a:rPr lang="en-US" sz="1600" dirty="0"/>
              <a:t> –p step3_input.psf</a:t>
            </a:r>
          </a:p>
          <a:p>
            <a:pPr marL="285750" indent="-285750">
              <a:lnSpc>
                <a:spcPct val="150000"/>
              </a:lnSpc>
              <a:buFont typeface="Wingdings" pitchFamily="2" charset="2"/>
              <a:buChar char="§"/>
            </a:pPr>
            <a:r>
              <a:rPr lang="en-US" sz="1600" dirty="0" err="1"/>
              <a:t>trajin</a:t>
            </a:r>
            <a:r>
              <a:rPr lang="en-US" sz="1600" dirty="0"/>
              <a:t> </a:t>
            </a:r>
            <a:r>
              <a:rPr lang="en-US" sz="1600" dirty="0" err="1"/>
              <a:t>dynamics_autoimage_traj.dcd</a:t>
            </a:r>
            <a:r>
              <a:rPr lang="en-US" sz="1600" dirty="0"/>
              <a:t> </a:t>
            </a:r>
          </a:p>
          <a:p>
            <a:pPr marL="285750" indent="-285750">
              <a:lnSpc>
                <a:spcPct val="150000"/>
              </a:lnSpc>
              <a:buFont typeface="Wingdings" pitchFamily="2" charset="2"/>
              <a:buChar char="§"/>
            </a:pPr>
            <a:r>
              <a:rPr lang="en-US" sz="1600" dirty="0"/>
              <a:t>rms first </a:t>
            </a:r>
            <a:r>
              <a:rPr lang="en-US" sz="1600" dirty="0" err="1"/>
              <a:t>complex_rmsd</a:t>
            </a:r>
            <a:r>
              <a:rPr lang="en-US" sz="1600" dirty="0"/>
              <a:t> :</a:t>
            </a:r>
            <a:r>
              <a:rPr lang="en-US" sz="1600" b="0" i="0" u="none" strike="noStrike" dirty="0">
                <a:solidFill>
                  <a:srgbClr val="000000"/>
                </a:solidFill>
                <a:effectLst/>
                <a:latin typeface="-webkit-standard"/>
              </a:rPr>
              <a:t> &lt;</a:t>
            </a:r>
            <a:r>
              <a:rPr lang="en-US" sz="1600" b="0" i="0" u="none" strike="noStrike" dirty="0" err="1">
                <a:solidFill>
                  <a:srgbClr val="000000"/>
                </a:solidFill>
                <a:effectLst/>
                <a:latin typeface="-webkit-standard"/>
              </a:rPr>
              <a:t>first_residue_number</a:t>
            </a:r>
            <a:r>
              <a:rPr lang="en-US" sz="1600" b="0" i="0" u="none" strike="noStrike" dirty="0">
                <a:solidFill>
                  <a:srgbClr val="000000"/>
                </a:solidFill>
                <a:effectLst/>
                <a:latin typeface="-webkit-standard"/>
              </a:rPr>
              <a:t>&gt;-&lt;</a:t>
            </a:r>
            <a:r>
              <a:rPr lang="en-US" sz="1600" b="0" i="0" u="none" strike="noStrike" dirty="0" err="1">
                <a:solidFill>
                  <a:srgbClr val="000000"/>
                </a:solidFill>
                <a:effectLst/>
                <a:latin typeface="-webkit-standard"/>
              </a:rPr>
              <a:t>last_residue_number</a:t>
            </a:r>
            <a:r>
              <a:rPr lang="en-US" sz="1600" b="0" i="0" u="none" strike="noStrike" dirty="0">
                <a:solidFill>
                  <a:srgbClr val="000000"/>
                </a:solidFill>
                <a:effectLst/>
                <a:latin typeface="-webkit-standard"/>
              </a:rPr>
              <a:t>&gt;</a:t>
            </a:r>
            <a:r>
              <a:rPr lang="en-US" sz="1600" dirty="0"/>
              <a:t>@CA,C,N out </a:t>
            </a:r>
            <a:r>
              <a:rPr lang="en-US" sz="1600" dirty="0" err="1"/>
              <a:t>complex_rmsd.txt</a:t>
            </a:r>
            <a:r>
              <a:rPr lang="en-US" sz="1600" dirty="0"/>
              <a:t> </a:t>
            </a:r>
          </a:p>
          <a:p>
            <a:pPr marL="285750" indent="-285750">
              <a:lnSpc>
                <a:spcPct val="150000"/>
              </a:lnSpc>
              <a:buFont typeface="Wingdings" pitchFamily="2" charset="2"/>
              <a:buChar char="§"/>
            </a:pPr>
            <a:r>
              <a:rPr lang="en-US" sz="1600" dirty="0"/>
              <a:t>rms first </a:t>
            </a:r>
            <a:r>
              <a:rPr lang="en-US" sz="1600" dirty="0" err="1"/>
              <a:t>ligand_rmsd</a:t>
            </a:r>
            <a:r>
              <a:rPr lang="en-US" sz="1600" dirty="0"/>
              <a:t> :&lt;</a:t>
            </a:r>
            <a:r>
              <a:rPr lang="en-US" sz="1600" dirty="0" err="1">
                <a:solidFill>
                  <a:srgbClr val="000000"/>
                </a:solidFill>
                <a:latin typeface="-webkit-standard"/>
              </a:rPr>
              <a:t>ligand</a:t>
            </a:r>
            <a:r>
              <a:rPr lang="en-US" sz="1600" b="0" i="0" u="none" strike="noStrike" dirty="0" err="1">
                <a:solidFill>
                  <a:srgbClr val="000000"/>
                </a:solidFill>
                <a:effectLst/>
                <a:latin typeface="-webkit-standard"/>
              </a:rPr>
              <a:t>_residue_number</a:t>
            </a:r>
            <a:r>
              <a:rPr lang="en-US" sz="1600" dirty="0"/>
              <a:t>&gt; out </a:t>
            </a:r>
            <a:r>
              <a:rPr lang="en-US" sz="1600" dirty="0" err="1"/>
              <a:t>ligand_rmsd.txt</a:t>
            </a:r>
            <a:endParaRPr lang="en-US" sz="1600" dirty="0"/>
          </a:p>
          <a:p>
            <a:pPr marL="285750" indent="-285750">
              <a:lnSpc>
                <a:spcPct val="150000"/>
              </a:lnSpc>
              <a:buFont typeface="Wingdings" pitchFamily="2" charset="2"/>
              <a:buChar char="§"/>
            </a:pPr>
            <a:r>
              <a:rPr lang="en-US" sz="1600" b="0" i="0" u="none" strike="noStrike" dirty="0">
                <a:solidFill>
                  <a:srgbClr val="000000"/>
                </a:solidFill>
                <a:effectLst/>
                <a:latin typeface="-webkit-standard"/>
              </a:rPr>
              <a:t>strip :</a:t>
            </a:r>
            <a:r>
              <a:rPr lang="en-US" sz="1600" b="0" i="0" u="none" strike="noStrike" dirty="0" err="1">
                <a:solidFill>
                  <a:srgbClr val="000000"/>
                </a:solidFill>
                <a:effectLst/>
                <a:latin typeface="-webkit-standard"/>
              </a:rPr>
              <a:t>WAT,Na+,Cl</a:t>
            </a:r>
            <a:r>
              <a:rPr lang="en-US" sz="1600" b="0" i="0" u="none" strike="noStrike" dirty="0">
                <a:solidFill>
                  <a:srgbClr val="000000"/>
                </a:solidFill>
                <a:effectLst/>
                <a:latin typeface="-webkit-standard"/>
              </a:rPr>
              <a:t>-</a:t>
            </a:r>
          </a:p>
          <a:p>
            <a:pPr marL="285750" indent="-285750">
              <a:lnSpc>
                <a:spcPct val="150000"/>
              </a:lnSpc>
              <a:buFont typeface="Wingdings" pitchFamily="2" charset="2"/>
              <a:buChar char="§"/>
            </a:pPr>
            <a:r>
              <a:rPr lang="en-US" sz="1600" b="0" i="0" u="none" strike="noStrike" dirty="0" err="1">
                <a:solidFill>
                  <a:srgbClr val="000000"/>
                </a:solidFill>
                <a:effectLst/>
                <a:latin typeface="-webkit-standard"/>
              </a:rPr>
              <a:t>atomicfluct</a:t>
            </a:r>
            <a:r>
              <a:rPr lang="en-US" sz="1600" b="0" i="0" u="none" strike="noStrike" dirty="0">
                <a:solidFill>
                  <a:srgbClr val="000000"/>
                </a:solidFill>
                <a:effectLst/>
                <a:latin typeface="-webkit-standard"/>
              </a:rPr>
              <a:t> out </a:t>
            </a:r>
            <a:r>
              <a:rPr lang="en-US" sz="1600" b="0" i="0" u="none" strike="noStrike" dirty="0" err="1">
                <a:solidFill>
                  <a:srgbClr val="000000"/>
                </a:solidFill>
                <a:effectLst/>
                <a:latin typeface="-webkit-standard"/>
              </a:rPr>
              <a:t>protein_rmsf.dat</a:t>
            </a:r>
            <a:r>
              <a:rPr lang="en-US" sz="1600" b="0" i="0" u="none" strike="noStrike" dirty="0">
                <a:solidFill>
                  <a:srgbClr val="000000"/>
                </a:solidFill>
                <a:effectLst/>
                <a:latin typeface="-webkit-standard"/>
              </a:rPr>
              <a:t> byres :&lt;</a:t>
            </a:r>
            <a:r>
              <a:rPr lang="en-US" sz="1600" b="0" i="0" u="none" strike="noStrike" dirty="0" err="1">
                <a:solidFill>
                  <a:srgbClr val="000000"/>
                </a:solidFill>
                <a:effectLst/>
                <a:latin typeface="-webkit-standard"/>
              </a:rPr>
              <a:t>first_residue_number</a:t>
            </a:r>
            <a:r>
              <a:rPr lang="en-US" sz="1600" b="0" i="0" u="none" strike="noStrike" dirty="0">
                <a:solidFill>
                  <a:srgbClr val="000000"/>
                </a:solidFill>
                <a:effectLst/>
                <a:latin typeface="-webkit-standard"/>
              </a:rPr>
              <a:t>&gt;-&lt;</a:t>
            </a:r>
            <a:r>
              <a:rPr lang="en-US" sz="1600" b="0" i="0" u="none" strike="noStrike" dirty="0" err="1">
                <a:solidFill>
                  <a:srgbClr val="000000"/>
                </a:solidFill>
                <a:effectLst/>
                <a:latin typeface="-webkit-standard"/>
              </a:rPr>
              <a:t>last_residue_number</a:t>
            </a:r>
            <a:r>
              <a:rPr lang="en-US" sz="1600" b="0" i="0" u="none" strike="noStrike" dirty="0">
                <a:solidFill>
                  <a:srgbClr val="000000"/>
                </a:solidFill>
                <a:effectLst/>
                <a:latin typeface="-webkit-standard"/>
              </a:rPr>
              <a:t>&gt;</a:t>
            </a:r>
            <a:r>
              <a:rPr lang="en-US" sz="1600" dirty="0"/>
              <a:t> </a:t>
            </a:r>
          </a:p>
          <a:p>
            <a:pPr marL="285750" indent="-285750">
              <a:lnSpc>
                <a:spcPct val="150000"/>
              </a:lnSpc>
              <a:buFont typeface="Wingdings" pitchFamily="2" charset="2"/>
              <a:buChar char="§"/>
            </a:pPr>
            <a:r>
              <a:rPr lang="en-US" sz="1600" dirty="0"/>
              <a:t>run</a:t>
            </a:r>
          </a:p>
        </p:txBody>
      </p:sp>
      <p:sp>
        <p:nvSpPr>
          <p:cNvPr id="11" name="TextBox 10">
            <a:extLst>
              <a:ext uri="{FF2B5EF4-FFF2-40B4-BE49-F238E27FC236}">
                <a16:creationId xmlns:a16="http://schemas.microsoft.com/office/drawing/2014/main" id="{2E4D41A1-F9F3-5D04-A2AB-EBA15B80F0F4}"/>
              </a:ext>
            </a:extLst>
          </p:cNvPr>
          <p:cNvSpPr txBox="1"/>
          <p:nvPr/>
        </p:nvSpPr>
        <p:spPr>
          <a:xfrm>
            <a:off x="86851" y="5086905"/>
            <a:ext cx="4516679" cy="1477328"/>
          </a:xfrm>
          <a:prstGeom prst="rect">
            <a:avLst/>
          </a:prstGeom>
          <a:noFill/>
          <a:ln w="28575">
            <a:solidFill>
              <a:srgbClr val="750001"/>
            </a:solidFill>
          </a:ln>
        </p:spPr>
        <p:txBody>
          <a:bodyPr wrap="square" rtlCol="0">
            <a:spAutoFit/>
          </a:bodyPr>
          <a:lstStyle/>
          <a:p>
            <a:pPr algn="just"/>
            <a:r>
              <a:rPr lang="en-US" dirty="0"/>
              <a:t>From the auto imaged trajectory, we are going to compute the RMSD for both the complex and the ligand, with respect to the first frame, and the RMSF, or atomic fluctuation, per amino acid residue.</a:t>
            </a:r>
          </a:p>
        </p:txBody>
      </p:sp>
      <p:sp>
        <p:nvSpPr>
          <p:cNvPr id="9" name="TextBox 8">
            <a:extLst>
              <a:ext uri="{FF2B5EF4-FFF2-40B4-BE49-F238E27FC236}">
                <a16:creationId xmlns:a16="http://schemas.microsoft.com/office/drawing/2014/main" id="{C8EA747F-80FA-076B-D154-C64A27229406}"/>
              </a:ext>
            </a:extLst>
          </p:cNvPr>
          <p:cNvSpPr txBox="1"/>
          <p:nvPr/>
        </p:nvSpPr>
        <p:spPr>
          <a:xfrm>
            <a:off x="4853211" y="5068827"/>
            <a:ext cx="4516679" cy="646331"/>
          </a:xfrm>
          <a:prstGeom prst="rect">
            <a:avLst/>
          </a:prstGeom>
          <a:noFill/>
          <a:ln w="28575">
            <a:solidFill>
              <a:srgbClr val="750001"/>
            </a:solidFill>
          </a:ln>
        </p:spPr>
        <p:txBody>
          <a:bodyPr wrap="square" rtlCol="0">
            <a:spAutoFit/>
          </a:bodyPr>
          <a:lstStyle/>
          <a:p>
            <a:pPr algn="just"/>
            <a:r>
              <a:rPr lang="en-US" dirty="0"/>
              <a:t>Copy the .</a:t>
            </a:r>
            <a:r>
              <a:rPr lang="en-US" dirty="0" err="1"/>
              <a:t>dat</a:t>
            </a:r>
            <a:r>
              <a:rPr lang="en-US" dirty="0"/>
              <a:t> from your area on server to your local computer so we can take a look at it. </a:t>
            </a:r>
          </a:p>
        </p:txBody>
      </p:sp>
      <p:sp>
        <p:nvSpPr>
          <p:cNvPr id="7" name="Rectangle 6">
            <a:extLst>
              <a:ext uri="{FF2B5EF4-FFF2-40B4-BE49-F238E27FC236}">
                <a16:creationId xmlns:a16="http://schemas.microsoft.com/office/drawing/2014/main" id="{40235DA8-EE6A-0EF5-5149-5C684BBB8442}"/>
              </a:ext>
            </a:extLst>
          </p:cNvPr>
          <p:cNvSpPr/>
          <p:nvPr/>
        </p:nvSpPr>
        <p:spPr>
          <a:xfrm>
            <a:off x="-2" y="810185"/>
            <a:ext cx="4730046" cy="5829765"/>
          </a:xfrm>
          <a:prstGeom prst="rect">
            <a:avLst/>
          </a:prstGeom>
          <a:solidFill>
            <a:schemeClr val="bg1">
              <a:alpha val="9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7490277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6EF0A1-52E5-E144-5182-DF2C314D9D7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572ECBC-0B2F-D0AC-0CDA-68A52E04467C}"/>
              </a:ext>
            </a:extLst>
          </p:cNvPr>
          <p:cNvSpPr>
            <a:spLocks noGrp="1"/>
          </p:cNvSpPr>
          <p:nvPr>
            <p:ph type="sldNum" sz="quarter" idx="12"/>
          </p:nvPr>
        </p:nvSpPr>
        <p:spPr>
          <a:xfrm>
            <a:off x="9448800" y="6500531"/>
            <a:ext cx="2743200" cy="365125"/>
          </a:xfrm>
        </p:spPr>
        <p:txBody>
          <a:bodyPr/>
          <a:lstStyle/>
          <a:p>
            <a:fld id="{EFFF64B8-0FF4-3C4C-8929-7DA557F8FB5C}" type="slidenum">
              <a:rPr lang="en-DE" smtClean="0"/>
              <a:t>104</a:t>
            </a:fld>
            <a:endParaRPr lang="en-DE"/>
          </a:p>
        </p:txBody>
      </p:sp>
      <p:sp>
        <p:nvSpPr>
          <p:cNvPr id="4" name="TextBox 3">
            <a:extLst>
              <a:ext uri="{FF2B5EF4-FFF2-40B4-BE49-F238E27FC236}">
                <a16:creationId xmlns:a16="http://schemas.microsoft.com/office/drawing/2014/main" id="{FE69D16B-E1FB-E460-9258-CA61712FD2A3}"/>
              </a:ext>
            </a:extLst>
          </p:cNvPr>
          <p:cNvSpPr txBox="1"/>
          <p:nvPr/>
        </p:nvSpPr>
        <p:spPr>
          <a:xfrm>
            <a:off x="212976" y="218049"/>
            <a:ext cx="1434239" cy="400110"/>
          </a:xfrm>
          <a:prstGeom prst="rect">
            <a:avLst/>
          </a:prstGeom>
          <a:noFill/>
          <a:ln w="28575">
            <a:solidFill>
              <a:srgbClr val="750001"/>
            </a:solidFill>
          </a:ln>
        </p:spPr>
        <p:txBody>
          <a:bodyPr wrap="none" rtlCol="0">
            <a:spAutoFit/>
          </a:bodyPr>
          <a:lstStyle/>
          <a:p>
            <a:r>
              <a:rPr lang="en-US" sz="2000" dirty="0"/>
              <a:t>MD analysis</a:t>
            </a:r>
          </a:p>
        </p:txBody>
      </p:sp>
      <p:pic>
        <p:nvPicPr>
          <p:cNvPr id="10" name="Picture 9" descr="A close-up of a number&#10;&#10;AI-generated content may be incorrect.">
            <a:extLst>
              <a:ext uri="{FF2B5EF4-FFF2-40B4-BE49-F238E27FC236}">
                <a16:creationId xmlns:a16="http://schemas.microsoft.com/office/drawing/2014/main" id="{F64412A0-E8BD-BAB1-7A54-728DA1887B02}"/>
              </a:ext>
            </a:extLst>
          </p:cNvPr>
          <p:cNvPicPr>
            <a:picLocks noChangeAspect="1"/>
          </p:cNvPicPr>
          <p:nvPr/>
        </p:nvPicPr>
        <p:blipFill>
          <a:blip r:embed="rId2"/>
          <a:stretch>
            <a:fillRect/>
          </a:stretch>
        </p:blipFill>
        <p:spPr>
          <a:xfrm>
            <a:off x="4506162" y="1366182"/>
            <a:ext cx="7569200" cy="1905000"/>
          </a:xfrm>
          <a:prstGeom prst="rect">
            <a:avLst/>
          </a:prstGeom>
          <a:ln w="28575">
            <a:solidFill>
              <a:srgbClr val="FF0000"/>
            </a:solidFill>
          </a:ln>
        </p:spPr>
      </p:pic>
      <p:sp>
        <p:nvSpPr>
          <p:cNvPr id="12" name="TextBox 11">
            <a:extLst>
              <a:ext uri="{FF2B5EF4-FFF2-40B4-BE49-F238E27FC236}">
                <a16:creationId xmlns:a16="http://schemas.microsoft.com/office/drawing/2014/main" id="{7FB91A4E-A783-D2FE-D838-CDFD50571E5D}"/>
              </a:ext>
            </a:extLst>
          </p:cNvPr>
          <p:cNvSpPr txBox="1"/>
          <p:nvPr/>
        </p:nvSpPr>
        <p:spPr>
          <a:xfrm>
            <a:off x="116638" y="1580018"/>
            <a:ext cx="4133832" cy="1477328"/>
          </a:xfrm>
          <a:prstGeom prst="rect">
            <a:avLst/>
          </a:prstGeom>
          <a:solidFill>
            <a:schemeClr val="bg1"/>
          </a:solidFill>
          <a:ln w="28575">
            <a:solidFill>
              <a:srgbClr val="750001"/>
            </a:solidFill>
          </a:ln>
        </p:spPr>
        <p:txBody>
          <a:bodyPr wrap="square" rtlCol="0">
            <a:spAutoFit/>
          </a:bodyPr>
          <a:lstStyle/>
          <a:p>
            <a:pPr algn="just"/>
            <a:r>
              <a:rPr lang="en-US" dirty="0"/>
              <a:t>The </a:t>
            </a:r>
            <a:r>
              <a:rPr lang="en-US" sz="1800" b="1" dirty="0"/>
              <a:t>output log</a:t>
            </a:r>
            <a:r>
              <a:rPr lang="en-US" sz="1800" dirty="0"/>
              <a:t> contains information about the progress of the simulation, such as energy values, temperature, pressure, time steps, and other parameters. We can analyze it during simulations, and after it.</a:t>
            </a:r>
          </a:p>
        </p:txBody>
      </p:sp>
      <p:sp>
        <p:nvSpPr>
          <p:cNvPr id="5" name="TextBox 4">
            <a:extLst>
              <a:ext uri="{FF2B5EF4-FFF2-40B4-BE49-F238E27FC236}">
                <a16:creationId xmlns:a16="http://schemas.microsoft.com/office/drawing/2014/main" id="{94ED5EC7-2A83-C4E3-30CB-E0F193F9FECA}"/>
              </a:ext>
            </a:extLst>
          </p:cNvPr>
          <p:cNvSpPr txBox="1"/>
          <p:nvPr/>
        </p:nvSpPr>
        <p:spPr>
          <a:xfrm>
            <a:off x="6032579" y="3332703"/>
            <a:ext cx="4516365" cy="369332"/>
          </a:xfrm>
          <a:prstGeom prst="rect">
            <a:avLst/>
          </a:prstGeom>
          <a:noFill/>
        </p:spPr>
        <p:txBody>
          <a:bodyPr wrap="none" rtlCol="0">
            <a:spAutoFit/>
          </a:bodyPr>
          <a:lstStyle/>
          <a:p>
            <a:r>
              <a:rPr lang="en-US" dirty="0"/>
              <a:t>(example from simulation of pure, rigid water)</a:t>
            </a:r>
          </a:p>
        </p:txBody>
      </p:sp>
    </p:spTree>
    <p:extLst>
      <p:ext uri="{BB962C8B-B14F-4D97-AF65-F5344CB8AC3E}">
        <p14:creationId xmlns:p14="http://schemas.microsoft.com/office/powerpoint/2010/main" val="14829471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DF46F4-DD4D-6B9A-7671-7D071D69B4F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A763216-8788-413C-45ED-267F1D716776}"/>
              </a:ext>
            </a:extLst>
          </p:cNvPr>
          <p:cNvSpPr>
            <a:spLocks noGrp="1"/>
          </p:cNvSpPr>
          <p:nvPr>
            <p:ph type="sldNum" sz="quarter" idx="12"/>
          </p:nvPr>
        </p:nvSpPr>
        <p:spPr>
          <a:xfrm>
            <a:off x="9448800" y="6500531"/>
            <a:ext cx="2743200" cy="365125"/>
          </a:xfrm>
        </p:spPr>
        <p:txBody>
          <a:bodyPr/>
          <a:lstStyle/>
          <a:p>
            <a:fld id="{EFFF64B8-0FF4-3C4C-8929-7DA557F8FB5C}" type="slidenum">
              <a:rPr lang="en-DE" smtClean="0"/>
              <a:t>105</a:t>
            </a:fld>
            <a:endParaRPr lang="en-DE"/>
          </a:p>
        </p:txBody>
      </p:sp>
      <p:sp>
        <p:nvSpPr>
          <p:cNvPr id="4" name="TextBox 3">
            <a:extLst>
              <a:ext uri="{FF2B5EF4-FFF2-40B4-BE49-F238E27FC236}">
                <a16:creationId xmlns:a16="http://schemas.microsoft.com/office/drawing/2014/main" id="{0E249C6E-8B2B-C01A-3382-804036FE6163}"/>
              </a:ext>
            </a:extLst>
          </p:cNvPr>
          <p:cNvSpPr txBox="1"/>
          <p:nvPr/>
        </p:nvSpPr>
        <p:spPr>
          <a:xfrm>
            <a:off x="212976" y="218049"/>
            <a:ext cx="1434239" cy="400110"/>
          </a:xfrm>
          <a:prstGeom prst="rect">
            <a:avLst/>
          </a:prstGeom>
          <a:noFill/>
          <a:ln w="28575">
            <a:solidFill>
              <a:srgbClr val="750001"/>
            </a:solidFill>
          </a:ln>
        </p:spPr>
        <p:txBody>
          <a:bodyPr wrap="none" rtlCol="0">
            <a:spAutoFit/>
          </a:bodyPr>
          <a:lstStyle/>
          <a:p>
            <a:r>
              <a:rPr lang="en-US" sz="2000" dirty="0"/>
              <a:t>MD analysis</a:t>
            </a:r>
          </a:p>
        </p:txBody>
      </p:sp>
      <p:sp>
        <p:nvSpPr>
          <p:cNvPr id="2" name="TextBox 1">
            <a:extLst>
              <a:ext uri="{FF2B5EF4-FFF2-40B4-BE49-F238E27FC236}">
                <a16:creationId xmlns:a16="http://schemas.microsoft.com/office/drawing/2014/main" id="{F9A6D505-B7FC-8D34-F3C9-054BF17094E8}"/>
              </a:ext>
            </a:extLst>
          </p:cNvPr>
          <p:cNvSpPr txBox="1"/>
          <p:nvPr/>
        </p:nvSpPr>
        <p:spPr>
          <a:xfrm>
            <a:off x="116638" y="4718569"/>
            <a:ext cx="4904247" cy="700513"/>
          </a:xfrm>
          <a:prstGeom prst="rect">
            <a:avLst/>
          </a:prstGeom>
          <a:noFill/>
          <a:ln w="28575">
            <a:solidFill>
              <a:srgbClr val="750001"/>
            </a:solidFill>
          </a:ln>
        </p:spPr>
        <p:txBody>
          <a:bodyPr wrap="square" rtlCol="0">
            <a:spAutoFit/>
          </a:bodyPr>
          <a:lstStyle/>
          <a:p>
            <a:r>
              <a:rPr lang="en-US" dirty="0"/>
              <a:t>On terminal, type:</a:t>
            </a:r>
          </a:p>
          <a:p>
            <a:pPr marL="285750" indent="-285750">
              <a:lnSpc>
                <a:spcPct val="150000"/>
              </a:lnSpc>
              <a:buFont typeface="Wingdings" pitchFamily="2" charset="2"/>
              <a:buChar char="§"/>
            </a:pPr>
            <a:r>
              <a:rPr lang="en-US" sz="1600" dirty="0"/>
              <a:t>python merge_log_2.py </a:t>
            </a:r>
            <a:r>
              <a:rPr lang="en-US" sz="1600" dirty="0" err="1"/>
              <a:t>output_log.txt</a:t>
            </a:r>
            <a:r>
              <a:rPr lang="en-US" sz="1600" dirty="0"/>
              <a:t> &lt;</a:t>
            </a:r>
            <a:r>
              <a:rPr lang="en-US" sz="1600" dirty="0" err="1"/>
              <a:t>num_steps</a:t>
            </a:r>
            <a:r>
              <a:rPr lang="en-US" sz="1600" dirty="0"/>
              <a:t>&gt;</a:t>
            </a:r>
          </a:p>
        </p:txBody>
      </p:sp>
      <p:sp>
        <p:nvSpPr>
          <p:cNvPr id="9" name="TextBox 8">
            <a:extLst>
              <a:ext uri="{FF2B5EF4-FFF2-40B4-BE49-F238E27FC236}">
                <a16:creationId xmlns:a16="http://schemas.microsoft.com/office/drawing/2014/main" id="{DA4E788F-2582-C9E3-322F-B61E44173FA4}"/>
              </a:ext>
            </a:extLst>
          </p:cNvPr>
          <p:cNvSpPr txBox="1"/>
          <p:nvPr/>
        </p:nvSpPr>
        <p:spPr>
          <a:xfrm>
            <a:off x="7171115" y="4607160"/>
            <a:ext cx="4904247" cy="923330"/>
          </a:xfrm>
          <a:prstGeom prst="rect">
            <a:avLst/>
          </a:prstGeom>
          <a:noFill/>
          <a:ln w="28575">
            <a:solidFill>
              <a:srgbClr val="750001"/>
            </a:solidFill>
          </a:ln>
        </p:spPr>
        <p:txBody>
          <a:bodyPr wrap="square" rtlCol="0">
            <a:spAutoFit/>
          </a:bodyPr>
          <a:lstStyle/>
          <a:p>
            <a:pPr algn="just"/>
            <a:r>
              <a:rPr lang="en-US" dirty="0"/>
              <a:t>Copy your </a:t>
            </a:r>
            <a:r>
              <a:rPr lang="en-US" sz="1800" dirty="0" err="1"/>
              <a:t>output_log.txt</a:t>
            </a:r>
            <a:r>
              <a:rPr lang="en-US" sz="1800" dirty="0"/>
              <a:t>  file </a:t>
            </a:r>
            <a:r>
              <a:rPr lang="en-US" dirty="0"/>
              <a:t>from your area on server to your local computer so we can take a look at it. </a:t>
            </a:r>
          </a:p>
        </p:txBody>
      </p:sp>
      <p:pic>
        <p:nvPicPr>
          <p:cNvPr id="10" name="Picture 9" descr="A close-up of a number&#10;&#10;AI-generated content may be incorrect.">
            <a:extLst>
              <a:ext uri="{FF2B5EF4-FFF2-40B4-BE49-F238E27FC236}">
                <a16:creationId xmlns:a16="http://schemas.microsoft.com/office/drawing/2014/main" id="{8FE294C4-5D3A-DDA9-A018-7615F8ADFE4F}"/>
              </a:ext>
            </a:extLst>
          </p:cNvPr>
          <p:cNvPicPr>
            <a:picLocks noChangeAspect="1"/>
          </p:cNvPicPr>
          <p:nvPr/>
        </p:nvPicPr>
        <p:blipFill>
          <a:blip r:embed="rId2"/>
          <a:stretch>
            <a:fillRect/>
          </a:stretch>
        </p:blipFill>
        <p:spPr>
          <a:xfrm>
            <a:off x="4506162" y="1366182"/>
            <a:ext cx="7569200" cy="1905000"/>
          </a:xfrm>
          <a:prstGeom prst="rect">
            <a:avLst/>
          </a:prstGeom>
          <a:ln w="28575">
            <a:solidFill>
              <a:srgbClr val="FF0000"/>
            </a:solidFill>
          </a:ln>
        </p:spPr>
      </p:pic>
      <p:sp>
        <p:nvSpPr>
          <p:cNvPr id="12" name="TextBox 11">
            <a:extLst>
              <a:ext uri="{FF2B5EF4-FFF2-40B4-BE49-F238E27FC236}">
                <a16:creationId xmlns:a16="http://schemas.microsoft.com/office/drawing/2014/main" id="{713BCC18-1007-3861-A97E-AF57C8D28BE1}"/>
              </a:ext>
            </a:extLst>
          </p:cNvPr>
          <p:cNvSpPr txBox="1"/>
          <p:nvPr/>
        </p:nvSpPr>
        <p:spPr>
          <a:xfrm>
            <a:off x="116638" y="1580018"/>
            <a:ext cx="4133832" cy="1477328"/>
          </a:xfrm>
          <a:prstGeom prst="rect">
            <a:avLst/>
          </a:prstGeom>
          <a:solidFill>
            <a:schemeClr val="bg1"/>
          </a:solidFill>
          <a:ln w="28575">
            <a:solidFill>
              <a:srgbClr val="750001"/>
            </a:solidFill>
          </a:ln>
        </p:spPr>
        <p:txBody>
          <a:bodyPr wrap="square" rtlCol="0">
            <a:spAutoFit/>
          </a:bodyPr>
          <a:lstStyle/>
          <a:p>
            <a:pPr algn="just"/>
            <a:r>
              <a:rPr lang="en-US" dirty="0"/>
              <a:t>The </a:t>
            </a:r>
            <a:r>
              <a:rPr lang="en-US" sz="1800" b="1" dirty="0"/>
              <a:t>output log</a:t>
            </a:r>
            <a:r>
              <a:rPr lang="en-US" sz="1800" dirty="0"/>
              <a:t> contains information about the progress of the simulation, such as energy values, temperature, pressure, time steps, and other parameters. We can analyze it during simulations, and after it.</a:t>
            </a:r>
          </a:p>
        </p:txBody>
      </p:sp>
      <p:sp>
        <p:nvSpPr>
          <p:cNvPr id="13" name="TextBox 12">
            <a:extLst>
              <a:ext uri="{FF2B5EF4-FFF2-40B4-BE49-F238E27FC236}">
                <a16:creationId xmlns:a16="http://schemas.microsoft.com/office/drawing/2014/main" id="{4CB302AC-B573-F003-559B-3577BA7E00C5}"/>
              </a:ext>
            </a:extLst>
          </p:cNvPr>
          <p:cNvSpPr txBox="1"/>
          <p:nvPr/>
        </p:nvSpPr>
        <p:spPr>
          <a:xfrm>
            <a:off x="6032579" y="3332703"/>
            <a:ext cx="4516365" cy="369332"/>
          </a:xfrm>
          <a:prstGeom prst="rect">
            <a:avLst/>
          </a:prstGeom>
          <a:noFill/>
        </p:spPr>
        <p:txBody>
          <a:bodyPr wrap="none" rtlCol="0">
            <a:spAutoFit/>
          </a:bodyPr>
          <a:lstStyle/>
          <a:p>
            <a:r>
              <a:rPr lang="en-US" dirty="0"/>
              <a:t>(example from simulation of pure, rigid water)</a:t>
            </a:r>
          </a:p>
        </p:txBody>
      </p:sp>
    </p:spTree>
    <p:extLst>
      <p:ext uri="{BB962C8B-B14F-4D97-AF65-F5344CB8AC3E}">
        <p14:creationId xmlns:p14="http://schemas.microsoft.com/office/powerpoint/2010/main" val="2394936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A601E-38F8-16CE-8B76-9D7C5674846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DE44067-5770-2212-1799-1B3DE69A56BB}"/>
              </a:ext>
            </a:extLst>
          </p:cNvPr>
          <p:cNvPicPr>
            <a:picLocks noChangeAspect="1"/>
          </p:cNvPicPr>
          <p:nvPr/>
        </p:nvPicPr>
        <p:blipFill>
          <a:blip r:embed="rId2"/>
          <a:stretch>
            <a:fillRect/>
          </a:stretch>
        </p:blipFill>
        <p:spPr>
          <a:xfrm>
            <a:off x="-1" y="956603"/>
            <a:ext cx="10957429" cy="5901397"/>
          </a:xfrm>
          <a:prstGeom prst="rect">
            <a:avLst/>
          </a:prstGeom>
        </p:spPr>
      </p:pic>
      <p:sp>
        <p:nvSpPr>
          <p:cNvPr id="2" name="TextBox 1">
            <a:extLst>
              <a:ext uri="{FF2B5EF4-FFF2-40B4-BE49-F238E27FC236}">
                <a16:creationId xmlns:a16="http://schemas.microsoft.com/office/drawing/2014/main" id="{1CDDF7B3-FEED-8DB8-9626-8D55AE89A993}"/>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9" name="Rectangle 8">
            <a:extLst>
              <a:ext uri="{FF2B5EF4-FFF2-40B4-BE49-F238E27FC236}">
                <a16:creationId xmlns:a16="http://schemas.microsoft.com/office/drawing/2014/main" id="{107E594B-BAC3-0B2C-C9FB-F8F65AA35043}"/>
              </a:ext>
            </a:extLst>
          </p:cNvPr>
          <p:cNvSpPr/>
          <p:nvPr/>
        </p:nvSpPr>
        <p:spPr>
          <a:xfrm flipV="1">
            <a:off x="10156054" y="2032986"/>
            <a:ext cx="701336" cy="21306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a:extLst>
              <a:ext uri="{FF2B5EF4-FFF2-40B4-BE49-F238E27FC236}">
                <a16:creationId xmlns:a16="http://schemas.microsoft.com/office/drawing/2014/main" id="{2E82350A-1762-899D-ADBA-ECCB33EA933D}"/>
              </a:ext>
            </a:extLst>
          </p:cNvPr>
          <p:cNvCxnSpPr>
            <a:cxnSpLocks/>
            <a:stCxn id="4" idx="3"/>
            <a:endCxn id="9" idx="1"/>
          </p:cNvCxnSpPr>
          <p:nvPr/>
        </p:nvCxnSpPr>
        <p:spPr>
          <a:xfrm flipV="1">
            <a:off x="9082404" y="2139518"/>
            <a:ext cx="1073650" cy="287337"/>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4795A83-217D-B7B4-C900-214DC74C1DF3}"/>
              </a:ext>
            </a:extLst>
          </p:cNvPr>
          <p:cNvSpPr txBox="1"/>
          <p:nvPr/>
        </p:nvSpPr>
        <p:spPr>
          <a:xfrm>
            <a:off x="3885460" y="1826690"/>
            <a:ext cx="5196944" cy="1200329"/>
          </a:xfrm>
          <a:prstGeom prst="rect">
            <a:avLst/>
          </a:prstGeom>
          <a:solidFill>
            <a:schemeClr val="bg1"/>
          </a:solidFill>
          <a:ln w="28575">
            <a:solidFill>
              <a:srgbClr val="750001"/>
            </a:solidFill>
          </a:ln>
        </p:spPr>
        <p:txBody>
          <a:bodyPr wrap="square" rtlCol="0">
            <a:spAutoFit/>
          </a:bodyPr>
          <a:lstStyle/>
          <a:p>
            <a:pPr algn="just"/>
            <a:r>
              <a:rPr lang="en-GB" dirty="0"/>
              <a:t>After uploading your structures, the portal will generate a JOB ID for your current work. Be sure to save it in case you log out before finishing or need to retrieve information about the job. </a:t>
            </a:r>
          </a:p>
        </p:txBody>
      </p:sp>
      <p:sp>
        <p:nvSpPr>
          <p:cNvPr id="16" name="Slide Number Placeholder 15">
            <a:extLst>
              <a:ext uri="{FF2B5EF4-FFF2-40B4-BE49-F238E27FC236}">
                <a16:creationId xmlns:a16="http://schemas.microsoft.com/office/drawing/2014/main" id="{6AD1ADB8-2A97-9107-1B1F-8C271C2E5E2C}"/>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11</a:t>
            </a:fld>
            <a:endParaRPr lang="en-DE"/>
          </a:p>
        </p:txBody>
      </p:sp>
    </p:spTree>
    <p:extLst>
      <p:ext uri="{BB962C8B-B14F-4D97-AF65-F5344CB8AC3E}">
        <p14:creationId xmlns:p14="http://schemas.microsoft.com/office/powerpoint/2010/main" val="1591857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B5109-51BF-017C-8AFC-BAEFC14CE92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1DB3138-0AEE-6911-0184-E23637046172}"/>
              </a:ext>
            </a:extLst>
          </p:cNvPr>
          <p:cNvPicPr>
            <a:picLocks noChangeAspect="1"/>
          </p:cNvPicPr>
          <p:nvPr/>
        </p:nvPicPr>
        <p:blipFill>
          <a:blip r:embed="rId2"/>
          <a:stretch>
            <a:fillRect/>
          </a:stretch>
        </p:blipFill>
        <p:spPr>
          <a:xfrm>
            <a:off x="-1" y="956603"/>
            <a:ext cx="10957429" cy="5901397"/>
          </a:xfrm>
          <a:prstGeom prst="rect">
            <a:avLst/>
          </a:prstGeom>
        </p:spPr>
      </p:pic>
      <p:sp>
        <p:nvSpPr>
          <p:cNvPr id="2" name="TextBox 1">
            <a:extLst>
              <a:ext uri="{FF2B5EF4-FFF2-40B4-BE49-F238E27FC236}">
                <a16:creationId xmlns:a16="http://schemas.microsoft.com/office/drawing/2014/main" id="{4FF12608-C990-BE6F-93AC-3B1233444088}"/>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9" name="Rectangle 8">
            <a:extLst>
              <a:ext uri="{FF2B5EF4-FFF2-40B4-BE49-F238E27FC236}">
                <a16:creationId xmlns:a16="http://schemas.microsoft.com/office/drawing/2014/main" id="{03709D22-09B2-BD87-948F-61FB56DED338}"/>
              </a:ext>
            </a:extLst>
          </p:cNvPr>
          <p:cNvSpPr/>
          <p:nvPr/>
        </p:nvSpPr>
        <p:spPr>
          <a:xfrm flipV="1">
            <a:off x="10502283" y="1757779"/>
            <a:ext cx="455145" cy="20418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a:extLst>
              <a:ext uri="{FF2B5EF4-FFF2-40B4-BE49-F238E27FC236}">
                <a16:creationId xmlns:a16="http://schemas.microsoft.com/office/drawing/2014/main" id="{40488057-79A4-7727-2591-D1C5FCF6DC38}"/>
              </a:ext>
            </a:extLst>
          </p:cNvPr>
          <p:cNvCxnSpPr>
            <a:cxnSpLocks/>
            <a:stCxn id="8" idx="3"/>
            <a:endCxn id="9" idx="1"/>
          </p:cNvCxnSpPr>
          <p:nvPr/>
        </p:nvCxnSpPr>
        <p:spPr>
          <a:xfrm flipV="1">
            <a:off x="9082404" y="1859872"/>
            <a:ext cx="1419879" cy="826355"/>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855E4CF-95B8-3600-6FFF-E7C8F43CCC48}"/>
              </a:ext>
            </a:extLst>
          </p:cNvPr>
          <p:cNvSpPr txBox="1"/>
          <p:nvPr/>
        </p:nvSpPr>
        <p:spPr>
          <a:xfrm>
            <a:off x="3885460" y="2363061"/>
            <a:ext cx="5196944" cy="646331"/>
          </a:xfrm>
          <a:prstGeom prst="rect">
            <a:avLst/>
          </a:prstGeom>
          <a:solidFill>
            <a:schemeClr val="bg1"/>
          </a:solidFill>
          <a:ln w="28575">
            <a:solidFill>
              <a:srgbClr val="750001"/>
            </a:solidFill>
          </a:ln>
        </p:spPr>
        <p:txBody>
          <a:bodyPr wrap="square" rtlCol="0">
            <a:spAutoFit/>
          </a:bodyPr>
          <a:lstStyle/>
          <a:p>
            <a:pPr algn="just"/>
            <a:r>
              <a:rPr lang="en-GB" dirty="0"/>
              <a:t>If you don’t save your JOB ID, you can recover it on the “User Profile” page.</a:t>
            </a:r>
          </a:p>
        </p:txBody>
      </p:sp>
      <p:sp>
        <p:nvSpPr>
          <p:cNvPr id="13" name="Slide Number Placeholder 12">
            <a:extLst>
              <a:ext uri="{FF2B5EF4-FFF2-40B4-BE49-F238E27FC236}">
                <a16:creationId xmlns:a16="http://schemas.microsoft.com/office/drawing/2014/main" id="{678761DF-97E9-F357-49D7-0A440E0AA2E4}"/>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12</a:t>
            </a:fld>
            <a:endParaRPr lang="en-DE"/>
          </a:p>
        </p:txBody>
      </p:sp>
    </p:spTree>
    <p:extLst>
      <p:ext uri="{BB962C8B-B14F-4D97-AF65-F5344CB8AC3E}">
        <p14:creationId xmlns:p14="http://schemas.microsoft.com/office/powerpoint/2010/main" val="2417706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4EFBB-EEC6-28B9-4B75-1A1BDFD9F32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DAB6243-5EFA-8F76-1D9E-9D6A285FCC24}"/>
              </a:ext>
            </a:extLst>
          </p:cNvPr>
          <p:cNvPicPr>
            <a:picLocks noChangeAspect="1"/>
          </p:cNvPicPr>
          <p:nvPr/>
        </p:nvPicPr>
        <p:blipFill>
          <a:blip r:embed="rId2"/>
          <a:stretch>
            <a:fillRect/>
          </a:stretch>
        </p:blipFill>
        <p:spPr>
          <a:xfrm>
            <a:off x="-1" y="956603"/>
            <a:ext cx="10957429" cy="5901397"/>
          </a:xfrm>
          <a:prstGeom prst="rect">
            <a:avLst/>
          </a:prstGeom>
        </p:spPr>
      </p:pic>
      <p:sp>
        <p:nvSpPr>
          <p:cNvPr id="2" name="TextBox 1">
            <a:extLst>
              <a:ext uri="{FF2B5EF4-FFF2-40B4-BE49-F238E27FC236}">
                <a16:creationId xmlns:a16="http://schemas.microsoft.com/office/drawing/2014/main" id="{545DE335-1EBB-058B-15D5-865104A2F953}"/>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6" name="Rectangle 5">
            <a:extLst>
              <a:ext uri="{FF2B5EF4-FFF2-40B4-BE49-F238E27FC236}">
                <a16:creationId xmlns:a16="http://schemas.microsoft.com/office/drawing/2014/main" id="{E35D1D24-E594-4112-70DB-548342AE7AF7}"/>
              </a:ext>
            </a:extLst>
          </p:cNvPr>
          <p:cNvSpPr/>
          <p:nvPr/>
        </p:nvSpPr>
        <p:spPr>
          <a:xfrm>
            <a:off x="-1" y="807868"/>
            <a:ext cx="11221376" cy="6050132"/>
          </a:xfrm>
          <a:prstGeom prst="rect">
            <a:avLst/>
          </a:prstGeom>
          <a:solidFill>
            <a:schemeClr val="bg1">
              <a:alpha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TextBox 14">
            <a:extLst>
              <a:ext uri="{FF2B5EF4-FFF2-40B4-BE49-F238E27FC236}">
                <a16:creationId xmlns:a16="http://schemas.microsoft.com/office/drawing/2014/main" id="{28681F34-8D00-50CD-FD7B-E11970D6493B}"/>
              </a:ext>
            </a:extLst>
          </p:cNvPr>
          <p:cNvSpPr txBox="1"/>
          <p:nvPr/>
        </p:nvSpPr>
        <p:spPr>
          <a:xfrm>
            <a:off x="3885460" y="3347836"/>
            <a:ext cx="5196944" cy="923330"/>
          </a:xfrm>
          <a:prstGeom prst="rect">
            <a:avLst/>
          </a:prstGeom>
          <a:solidFill>
            <a:schemeClr val="bg1"/>
          </a:solidFill>
          <a:ln w="28575">
            <a:solidFill>
              <a:srgbClr val="750001"/>
            </a:solidFill>
          </a:ln>
        </p:spPr>
        <p:txBody>
          <a:bodyPr wrap="square" rtlCol="0">
            <a:spAutoFit/>
          </a:bodyPr>
          <a:lstStyle/>
          <a:p>
            <a:pPr algn="just"/>
            <a:r>
              <a:rPr lang="en-GB" dirty="0"/>
              <a:t>Keep in mind that CHARMM-GUI stores jobs for only 7 days. After that, you will need to restart the process.</a:t>
            </a:r>
          </a:p>
        </p:txBody>
      </p:sp>
      <p:sp>
        <p:nvSpPr>
          <p:cNvPr id="7" name="Slide Number Placeholder 6">
            <a:extLst>
              <a:ext uri="{FF2B5EF4-FFF2-40B4-BE49-F238E27FC236}">
                <a16:creationId xmlns:a16="http://schemas.microsoft.com/office/drawing/2014/main" id="{7B668042-907E-3DAE-B221-18D251ACE621}"/>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13</a:t>
            </a:fld>
            <a:endParaRPr lang="en-DE" dirty="0"/>
          </a:p>
        </p:txBody>
      </p:sp>
    </p:spTree>
    <p:extLst>
      <p:ext uri="{BB962C8B-B14F-4D97-AF65-F5344CB8AC3E}">
        <p14:creationId xmlns:p14="http://schemas.microsoft.com/office/powerpoint/2010/main" val="3099068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2B83F-AFB9-E2DA-BE89-1B8DF307CB6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FF3B5DD-4258-FDAE-6BEE-57D26EB4A282}"/>
              </a:ext>
            </a:extLst>
          </p:cNvPr>
          <p:cNvPicPr>
            <a:picLocks noChangeAspect="1"/>
          </p:cNvPicPr>
          <p:nvPr/>
        </p:nvPicPr>
        <p:blipFill>
          <a:blip r:embed="rId2"/>
          <a:stretch>
            <a:fillRect/>
          </a:stretch>
        </p:blipFill>
        <p:spPr>
          <a:xfrm>
            <a:off x="0" y="956603"/>
            <a:ext cx="10957429" cy="5901397"/>
          </a:xfrm>
          <a:prstGeom prst="rect">
            <a:avLst/>
          </a:prstGeom>
        </p:spPr>
      </p:pic>
      <p:sp>
        <p:nvSpPr>
          <p:cNvPr id="2" name="TextBox 1">
            <a:extLst>
              <a:ext uri="{FF2B5EF4-FFF2-40B4-BE49-F238E27FC236}">
                <a16:creationId xmlns:a16="http://schemas.microsoft.com/office/drawing/2014/main" id="{C5CF2ABB-0F3E-8796-5EA9-1803BED6EEA7}"/>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5" name="Rectangle 4">
            <a:extLst>
              <a:ext uri="{FF2B5EF4-FFF2-40B4-BE49-F238E27FC236}">
                <a16:creationId xmlns:a16="http://schemas.microsoft.com/office/drawing/2014/main" id="{6905842B-1059-3B9F-EB37-4EDEFD45A9B3}"/>
              </a:ext>
            </a:extLst>
          </p:cNvPr>
          <p:cNvSpPr/>
          <p:nvPr/>
        </p:nvSpPr>
        <p:spPr>
          <a:xfrm flipV="1">
            <a:off x="992840" y="3217984"/>
            <a:ext cx="2664760" cy="58029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E401907-4F46-1ED0-7092-52D4E6543F61}"/>
              </a:ext>
            </a:extLst>
          </p:cNvPr>
          <p:cNvSpPr/>
          <p:nvPr/>
        </p:nvSpPr>
        <p:spPr>
          <a:xfrm flipV="1">
            <a:off x="9841941" y="6302325"/>
            <a:ext cx="978981" cy="29307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lbow Connector 6">
            <a:extLst>
              <a:ext uri="{FF2B5EF4-FFF2-40B4-BE49-F238E27FC236}">
                <a16:creationId xmlns:a16="http://schemas.microsoft.com/office/drawing/2014/main" id="{2BA6BE23-1ADE-E75E-80EC-14ECA652D888}"/>
              </a:ext>
            </a:extLst>
          </p:cNvPr>
          <p:cNvCxnSpPr>
            <a:cxnSpLocks/>
            <a:stCxn id="4" idx="1"/>
            <a:endCxn id="5" idx="3"/>
          </p:cNvCxnSpPr>
          <p:nvPr/>
        </p:nvCxnSpPr>
        <p:spPr>
          <a:xfrm rot="10800000" flipV="1">
            <a:off x="3657600" y="2974490"/>
            <a:ext cx="2668172" cy="533640"/>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794DAE0A-C30D-7970-A189-613B9E5A42C6}"/>
              </a:ext>
            </a:extLst>
          </p:cNvPr>
          <p:cNvCxnSpPr>
            <a:cxnSpLocks/>
            <a:stCxn id="4" idx="2"/>
            <a:endCxn id="6" idx="2"/>
          </p:cNvCxnSpPr>
          <p:nvPr/>
        </p:nvCxnSpPr>
        <p:spPr>
          <a:xfrm rot="16200000" flipH="1">
            <a:off x="8264003" y="4234895"/>
            <a:ext cx="2727671" cy="1407188"/>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F0BC99B-E4C0-D767-8454-09A2DA20E963}"/>
              </a:ext>
            </a:extLst>
          </p:cNvPr>
          <p:cNvSpPr txBox="1"/>
          <p:nvPr/>
        </p:nvSpPr>
        <p:spPr>
          <a:xfrm>
            <a:off x="6325772" y="2374325"/>
            <a:ext cx="5196944" cy="1200329"/>
          </a:xfrm>
          <a:prstGeom prst="rect">
            <a:avLst/>
          </a:prstGeom>
          <a:solidFill>
            <a:schemeClr val="bg1"/>
          </a:solidFill>
          <a:ln w="28575">
            <a:solidFill>
              <a:srgbClr val="750001"/>
            </a:solidFill>
          </a:ln>
        </p:spPr>
        <p:txBody>
          <a:bodyPr wrap="square" rtlCol="0">
            <a:spAutoFit/>
          </a:bodyPr>
          <a:lstStyle/>
          <a:p>
            <a:pPr algn="just"/>
            <a:r>
              <a:rPr lang="en-US" dirty="0"/>
              <a:t>Verify if the information regarding your system is correct and do not forget to check both the protein (type: </a:t>
            </a:r>
            <a:r>
              <a:rPr lang="en-US" i="1" dirty="0"/>
              <a:t>Protein</a:t>
            </a:r>
            <a:r>
              <a:rPr lang="en-US" dirty="0"/>
              <a:t>) and the ligand (type: </a:t>
            </a:r>
            <a:r>
              <a:rPr lang="en-US" i="1" dirty="0"/>
              <a:t>Hetero</a:t>
            </a:r>
            <a:r>
              <a:rPr lang="en-US" dirty="0"/>
              <a:t>) boxes.</a:t>
            </a:r>
          </a:p>
          <a:p>
            <a:pPr algn="just"/>
            <a:r>
              <a:rPr lang="en-US" dirty="0"/>
              <a:t>Click on </a:t>
            </a:r>
            <a:r>
              <a:rPr lang="en-US" i="1" dirty="0"/>
              <a:t>“Next Step”</a:t>
            </a:r>
            <a:r>
              <a:rPr lang="en-US" dirty="0"/>
              <a:t>.</a:t>
            </a:r>
            <a:endParaRPr lang="en-US" i="1" dirty="0"/>
          </a:p>
        </p:txBody>
      </p:sp>
      <p:sp>
        <p:nvSpPr>
          <p:cNvPr id="12" name="Slide Number Placeholder 11">
            <a:extLst>
              <a:ext uri="{FF2B5EF4-FFF2-40B4-BE49-F238E27FC236}">
                <a16:creationId xmlns:a16="http://schemas.microsoft.com/office/drawing/2014/main" id="{9BDCB4AC-CF28-E106-D4AA-81732C1EA7D4}"/>
              </a:ext>
            </a:extLst>
          </p:cNvPr>
          <p:cNvSpPr>
            <a:spLocks noGrp="1"/>
          </p:cNvSpPr>
          <p:nvPr>
            <p:ph type="sldNum" sz="quarter" idx="12"/>
          </p:nvPr>
        </p:nvSpPr>
        <p:spPr>
          <a:xfrm>
            <a:off x="9448800" y="6488193"/>
            <a:ext cx="2743200" cy="365125"/>
          </a:xfrm>
        </p:spPr>
        <p:txBody>
          <a:bodyPr/>
          <a:lstStyle/>
          <a:p>
            <a:fld id="{EFFF64B8-0FF4-3C4C-8929-7DA557F8FB5C}" type="slidenum">
              <a:rPr lang="en-DE" smtClean="0"/>
              <a:t>14</a:t>
            </a:fld>
            <a:endParaRPr lang="en-DE" dirty="0"/>
          </a:p>
        </p:txBody>
      </p:sp>
    </p:spTree>
    <p:extLst>
      <p:ext uri="{BB962C8B-B14F-4D97-AF65-F5344CB8AC3E}">
        <p14:creationId xmlns:p14="http://schemas.microsoft.com/office/powerpoint/2010/main" val="2671462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D1E8C-5715-9FD8-0365-FD622DF23CF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DC00BC2-7F7E-750B-E5B1-335255625B5D}"/>
              </a:ext>
            </a:extLst>
          </p:cNvPr>
          <p:cNvPicPr>
            <a:picLocks noChangeAspect="1"/>
          </p:cNvPicPr>
          <p:nvPr/>
        </p:nvPicPr>
        <p:blipFill>
          <a:blip r:embed="rId2"/>
          <a:stretch>
            <a:fillRect/>
          </a:stretch>
        </p:blipFill>
        <p:spPr>
          <a:xfrm>
            <a:off x="-1" y="999497"/>
            <a:ext cx="11315739" cy="5802231"/>
          </a:xfrm>
          <a:prstGeom prst="rect">
            <a:avLst/>
          </a:prstGeom>
        </p:spPr>
      </p:pic>
      <p:sp>
        <p:nvSpPr>
          <p:cNvPr id="2" name="TextBox 1">
            <a:extLst>
              <a:ext uri="{FF2B5EF4-FFF2-40B4-BE49-F238E27FC236}">
                <a16:creationId xmlns:a16="http://schemas.microsoft.com/office/drawing/2014/main" id="{55177E2F-EBBA-B09A-5CBA-13B6EC13DCE9}"/>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5" name="TextBox 4">
            <a:extLst>
              <a:ext uri="{FF2B5EF4-FFF2-40B4-BE49-F238E27FC236}">
                <a16:creationId xmlns:a16="http://schemas.microsoft.com/office/drawing/2014/main" id="{8B9240F1-50D8-B519-4FC1-8CB89666747C}"/>
              </a:ext>
            </a:extLst>
          </p:cNvPr>
          <p:cNvSpPr txBox="1"/>
          <p:nvPr/>
        </p:nvSpPr>
        <p:spPr>
          <a:xfrm>
            <a:off x="3059396" y="1747176"/>
            <a:ext cx="5196944" cy="923330"/>
          </a:xfrm>
          <a:prstGeom prst="rect">
            <a:avLst/>
          </a:prstGeom>
          <a:solidFill>
            <a:schemeClr val="bg1"/>
          </a:solidFill>
          <a:ln w="28575">
            <a:solidFill>
              <a:srgbClr val="750001"/>
            </a:solidFill>
          </a:ln>
        </p:spPr>
        <p:txBody>
          <a:bodyPr wrap="square" rtlCol="0">
            <a:spAutoFit/>
          </a:bodyPr>
          <a:lstStyle/>
          <a:p>
            <a:r>
              <a:rPr lang="en-GB" dirty="0"/>
              <a:t>A processing box will appear every time you hit the </a:t>
            </a:r>
            <a:r>
              <a:rPr lang="en-GB" i="1" dirty="0"/>
              <a:t>“Next Step”</a:t>
            </a:r>
            <a:r>
              <a:rPr lang="en-GB" dirty="0"/>
              <a:t> button. It will show the progress you of your job, updating it every 5 seconds.  </a:t>
            </a:r>
          </a:p>
        </p:txBody>
      </p:sp>
      <p:sp>
        <p:nvSpPr>
          <p:cNvPr id="12" name="Slide Number Placeholder 11">
            <a:extLst>
              <a:ext uri="{FF2B5EF4-FFF2-40B4-BE49-F238E27FC236}">
                <a16:creationId xmlns:a16="http://schemas.microsoft.com/office/drawing/2014/main" id="{346D7EC2-D20E-B14F-EDA5-E689580BDF83}"/>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15</a:t>
            </a:fld>
            <a:endParaRPr lang="en-DE" dirty="0"/>
          </a:p>
        </p:txBody>
      </p:sp>
    </p:spTree>
    <p:extLst>
      <p:ext uri="{BB962C8B-B14F-4D97-AF65-F5344CB8AC3E}">
        <p14:creationId xmlns:p14="http://schemas.microsoft.com/office/powerpoint/2010/main" val="3824131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D324F2-D470-D812-EB0B-FFAA3671C6A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74DE063-E4FC-2E9A-D74A-35913FF8405E}"/>
              </a:ext>
            </a:extLst>
          </p:cNvPr>
          <p:cNvPicPr>
            <a:picLocks noChangeAspect="1"/>
          </p:cNvPicPr>
          <p:nvPr/>
        </p:nvPicPr>
        <p:blipFill>
          <a:blip r:embed="rId2"/>
          <a:stretch>
            <a:fillRect/>
          </a:stretch>
        </p:blipFill>
        <p:spPr>
          <a:xfrm>
            <a:off x="-1" y="999497"/>
            <a:ext cx="11315739" cy="5802231"/>
          </a:xfrm>
          <a:prstGeom prst="rect">
            <a:avLst/>
          </a:prstGeom>
        </p:spPr>
      </p:pic>
      <p:sp>
        <p:nvSpPr>
          <p:cNvPr id="2" name="TextBox 1">
            <a:extLst>
              <a:ext uri="{FF2B5EF4-FFF2-40B4-BE49-F238E27FC236}">
                <a16:creationId xmlns:a16="http://schemas.microsoft.com/office/drawing/2014/main" id="{25EBB1CC-4C86-242F-7E26-3274CBA7FC52}"/>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5" name="TextBox 4">
            <a:extLst>
              <a:ext uri="{FF2B5EF4-FFF2-40B4-BE49-F238E27FC236}">
                <a16:creationId xmlns:a16="http://schemas.microsoft.com/office/drawing/2014/main" id="{50E7F4D0-6C95-CC29-082B-9ED8FC424B19}"/>
              </a:ext>
            </a:extLst>
          </p:cNvPr>
          <p:cNvSpPr txBox="1"/>
          <p:nvPr/>
        </p:nvSpPr>
        <p:spPr>
          <a:xfrm>
            <a:off x="3059396" y="1747176"/>
            <a:ext cx="5196944" cy="923330"/>
          </a:xfrm>
          <a:prstGeom prst="rect">
            <a:avLst/>
          </a:prstGeom>
          <a:solidFill>
            <a:schemeClr val="bg1"/>
          </a:solidFill>
          <a:ln w="28575">
            <a:solidFill>
              <a:srgbClr val="750001"/>
            </a:solidFill>
          </a:ln>
        </p:spPr>
        <p:txBody>
          <a:bodyPr wrap="square" rtlCol="0">
            <a:spAutoFit/>
          </a:bodyPr>
          <a:lstStyle/>
          <a:p>
            <a:r>
              <a:rPr lang="en-GB" dirty="0"/>
              <a:t>A processing box will appear every time you hit the </a:t>
            </a:r>
            <a:r>
              <a:rPr lang="en-GB" i="1" dirty="0"/>
              <a:t>“Next Step”</a:t>
            </a:r>
            <a:r>
              <a:rPr lang="en-GB" dirty="0"/>
              <a:t> button. It will show the progress you of your job, updating it every 5 seconds.  </a:t>
            </a:r>
          </a:p>
        </p:txBody>
      </p:sp>
      <p:sp>
        <p:nvSpPr>
          <p:cNvPr id="7" name="Rectangle 6">
            <a:extLst>
              <a:ext uri="{FF2B5EF4-FFF2-40B4-BE49-F238E27FC236}">
                <a16:creationId xmlns:a16="http://schemas.microsoft.com/office/drawing/2014/main" id="{54610006-A9B0-ED20-06FF-CAA4F13D64E7}"/>
              </a:ext>
            </a:extLst>
          </p:cNvPr>
          <p:cNvSpPr/>
          <p:nvPr/>
        </p:nvSpPr>
        <p:spPr>
          <a:xfrm flipV="1">
            <a:off x="6798365" y="4919869"/>
            <a:ext cx="318052" cy="15902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Elbow Connector 7">
            <a:extLst>
              <a:ext uri="{FF2B5EF4-FFF2-40B4-BE49-F238E27FC236}">
                <a16:creationId xmlns:a16="http://schemas.microsoft.com/office/drawing/2014/main" id="{4740D7C2-DAA1-9DC5-ACF9-6E8AC0046420}"/>
              </a:ext>
            </a:extLst>
          </p:cNvPr>
          <p:cNvCxnSpPr>
            <a:cxnSpLocks/>
          </p:cNvCxnSpPr>
          <p:nvPr/>
        </p:nvCxnSpPr>
        <p:spPr>
          <a:xfrm rot="10800000">
            <a:off x="7116418" y="4993032"/>
            <a:ext cx="685801" cy="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DEC97EE-67DB-D3A1-C1BD-5DFDB760FF1A}"/>
              </a:ext>
            </a:extLst>
          </p:cNvPr>
          <p:cNvSpPr txBox="1"/>
          <p:nvPr/>
        </p:nvSpPr>
        <p:spPr>
          <a:xfrm>
            <a:off x="7802218" y="4676217"/>
            <a:ext cx="3061487" cy="646331"/>
          </a:xfrm>
          <a:prstGeom prst="rect">
            <a:avLst/>
          </a:prstGeom>
          <a:solidFill>
            <a:schemeClr val="bg1"/>
          </a:solidFill>
          <a:ln w="28575">
            <a:solidFill>
              <a:srgbClr val="750001"/>
            </a:solidFill>
          </a:ln>
        </p:spPr>
        <p:txBody>
          <a:bodyPr wrap="square" rtlCol="0">
            <a:spAutoFit/>
          </a:bodyPr>
          <a:lstStyle/>
          <a:p>
            <a:r>
              <a:rPr lang="en-GB" dirty="0"/>
              <a:t>You can choose not to see it by hitting </a:t>
            </a:r>
            <a:r>
              <a:rPr lang="en-GB" i="1" dirty="0"/>
              <a:t>“Close”</a:t>
            </a:r>
            <a:endParaRPr lang="en-GB" dirty="0"/>
          </a:p>
        </p:txBody>
      </p:sp>
      <p:sp>
        <p:nvSpPr>
          <p:cNvPr id="4" name="Slide Number Placeholder 3">
            <a:extLst>
              <a:ext uri="{FF2B5EF4-FFF2-40B4-BE49-F238E27FC236}">
                <a16:creationId xmlns:a16="http://schemas.microsoft.com/office/drawing/2014/main" id="{D19EA31D-303C-BA3C-0C22-2A9F87CD309F}"/>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16</a:t>
            </a:fld>
            <a:endParaRPr lang="en-DE" dirty="0"/>
          </a:p>
        </p:txBody>
      </p:sp>
    </p:spTree>
    <p:extLst>
      <p:ext uri="{BB962C8B-B14F-4D97-AF65-F5344CB8AC3E}">
        <p14:creationId xmlns:p14="http://schemas.microsoft.com/office/powerpoint/2010/main" val="36190090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E2028-A36B-098F-435C-443D77F5E09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88F8A70-F8E2-6F45-D0D7-3A7CCCB65D29}"/>
              </a:ext>
            </a:extLst>
          </p:cNvPr>
          <p:cNvPicPr>
            <a:picLocks noChangeAspect="1"/>
          </p:cNvPicPr>
          <p:nvPr/>
        </p:nvPicPr>
        <p:blipFill>
          <a:blip r:embed="rId2"/>
          <a:srcRect r="23546"/>
          <a:stretch/>
        </p:blipFill>
        <p:spPr>
          <a:xfrm>
            <a:off x="0" y="877399"/>
            <a:ext cx="8024193" cy="5980601"/>
          </a:xfrm>
          <a:prstGeom prst="rect">
            <a:avLst/>
          </a:prstGeom>
        </p:spPr>
      </p:pic>
      <p:sp>
        <p:nvSpPr>
          <p:cNvPr id="2" name="TextBox 1">
            <a:extLst>
              <a:ext uri="{FF2B5EF4-FFF2-40B4-BE49-F238E27FC236}">
                <a16:creationId xmlns:a16="http://schemas.microsoft.com/office/drawing/2014/main" id="{3FCC008C-E826-7BFE-E162-21E01286FC1F}"/>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4" name="TextBox 3">
            <a:extLst>
              <a:ext uri="{FF2B5EF4-FFF2-40B4-BE49-F238E27FC236}">
                <a16:creationId xmlns:a16="http://schemas.microsoft.com/office/drawing/2014/main" id="{7EF94686-AC74-744C-3B52-218532F09E28}"/>
              </a:ext>
            </a:extLst>
          </p:cNvPr>
          <p:cNvSpPr txBox="1"/>
          <p:nvPr/>
        </p:nvSpPr>
        <p:spPr>
          <a:xfrm>
            <a:off x="8113645" y="158071"/>
            <a:ext cx="4002155" cy="2031325"/>
          </a:xfrm>
          <a:prstGeom prst="rect">
            <a:avLst/>
          </a:prstGeom>
          <a:solidFill>
            <a:schemeClr val="bg1"/>
          </a:solidFill>
          <a:ln w="28575">
            <a:solidFill>
              <a:srgbClr val="750001"/>
            </a:solidFill>
          </a:ln>
        </p:spPr>
        <p:txBody>
          <a:bodyPr wrap="square" rtlCol="0">
            <a:spAutoFit/>
          </a:bodyPr>
          <a:lstStyle/>
          <a:p>
            <a:pPr algn="just"/>
            <a:r>
              <a:rPr lang="en-GB" dirty="0"/>
              <a:t>In this step, you can customize several parameters for your systems. We will recap part of them in our tomorrow’s meeting, but you can find most of them in the CHARMM-GUI’s </a:t>
            </a:r>
            <a:r>
              <a:rPr lang="en-GB" dirty="0">
                <a:hlinkClick r:id="rId3"/>
              </a:rPr>
              <a:t>Q&amp;A</a:t>
            </a:r>
            <a:r>
              <a:rPr lang="en-GB" dirty="0"/>
              <a:t>, </a:t>
            </a:r>
            <a:r>
              <a:rPr lang="en-GB" dirty="0">
                <a:hlinkClick r:id="rId4"/>
              </a:rPr>
              <a:t>forum</a:t>
            </a:r>
            <a:r>
              <a:rPr lang="en-GB" dirty="0"/>
              <a:t>, </a:t>
            </a:r>
            <a:r>
              <a:rPr lang="en-GB" dirty="0">
                <a:hlinkClick r:id="rId5"/>
              </a:rPr>
              <a:t>lectures</a:t>
            </a:r>
            <a:r>
              <a:rPr lang="en-GB" dirty="0"/>
              <a:t>, and </a:t>
            </a:r>
            <a:r>
              <a:rPr lang="en-GB" dirty="0">
                <a:hlinkClick r:id="rId6"/>
              </a:rPr>
              <a:t>video demo</a:t>
            </a:r>
            <a:r>
              <a:rPr lang="en-GB" dirty="0"/>
              <a:t> sections, at the top left corner of the page. </a:t>
            </a:r>
          </a:p>
        </p:txBody>
      </p:sp>
      <p:sp>
        <p:nvSpPr>
          <p:cNvPr id="5" name="TextBox 4">
            <a:extLst>
              <a:ext uri="{FF2B5EF4-FFF2-40B4-BE49-F238E27FC236}">
                <a16:creationId xmlns:a16="http://schemas.microsoft.com/office/drawing/2014/main" id="{A135F7FA-0A07-6576-B6F3-5CC819A5B8CA}"/>
              </a:ext>
            </a:extLst>
          </p:cNvPr>
          <p:cNvSpPr txBox="1"/>
          <p:nvPr/>
        </p:nvSpPr>
        <p:spPr>
          <a:xfrm>
            <a:off x="8113645" y="2421411"/>
            <a:ext cx="4002155" cy="646331"/>
          </a:xfrm>
          <a:prstGeom prst="rect">
            <a:avLst/>
          </a:prstGeom>
          <a:solidFill>
            <a:schemeClr val="bg1"/>
          </a:solidFill>
          <a:ln w="28575">
            <a:solidFill>
              <a:srgbClr val="750001"/>
            </a:solidFill>
          </a:ln>
        </p:spPr>
        <p:txBody>
          <a:bodyPr wrap="square" rtlCol="0">
            <a:spAutoFit/>
          </a:bodyPr>
          <a:lstStyle/>
          <a:p>
            <a:pPr algn="just"/>
            <a:r>
              <a:rPr lang="en-GB" dirty="0"/>
              <a:t>The pH you expect your system to be should be set at this point.</a:t>
            </a:r>
          </a:p>
        </p:txBody>
      </p:sp>
      <p:sp>
        <p:nvSpPr>
          <p:cNvPr id="6" name="Rectangle 5">
            <a:extLst>
              <a:ext uri="{FF2B5EF4-FFF2-40B4-BE49-F238E27FC236}">
                <a16:creationId xmlns:a16="http://schemas.microsoft.com/office/drawing/2014/main" id="{8E91300E-9ED1-FC3A-2C1C-76745D6B46D3}"/>
              </a:ext>
            </a:extLst>
          </p:cNvPr>
          <p:cNvSpPr/>
          <p:nvPr/>
        </p:nvSpPr>
        <p:spPr>
          <a:xfrm flipV="1">
            <a:off x="5717202" y="1173734"/>
            <a:ext cx="2306991" cy="29307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E8B9FDE4-D06A-FC89-2F6B-C263CE38D5A9}"/>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17</a:t>
            </a:fld>
            <a:endParaRPr lang="en-DE"/>
          </a:p>
        </p:txBody>
      </p:sp>
    </p:spTree>
    <p:extLst>
      <p:ext uri="{BB962C8B-B14F-4D97-AF65-F5344CB8AC3E}">
        <p14:creationId xmlns:p14="http://schemas.microsoft.com/office/powerpoint/2010/main" val="13381433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5B874-E111-FC76-CFEC-D322B7D102F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C60EA8B-577A-8DE6-E144-7B89E8BC1B84}"/>
              </a:ext>
            </a:extLst>
          </p:cNvPr>
          <p:cNvPicPr>
            <a:picLocks noChangeAspect="1"/>
          </p:cNvPicPr>
          <p:nvPr/>
        </p:nvPicPr>
        <p:blipFill>
          <a:blip r:embed="rId2"/>
          <a:srcRect r="23546"/>
          <a:stretch/>
        </p:blipFill>
        <p:spPr>
          <a:xfrm>
            <a:off x="0" y="877399"/>
            <a:ext cx="8024193" cy="5980601"/>
          </a:xfrm>
          <a:prstGeom prst="rect">
            <a:avLst/>
          </a:prstGeom>
        </p:spPr>
      </p:pic>
      <p:sp>
        <p:nvSpPr>
          <p:cNvPr id="2" name="TextBox 1">
            <a:extLst>
              <a:ext uri="{FF2B5EF4-FFF2-40B4-BE49-F238E27FC236}">
                <a16:creationId xmlns:a16="http://schemas.microsoft.com/office/drawing/2014/main" id="{CF13574F-95FF-5583-FB6C-075325A40199}"/>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4" name="TextBox 3">
            <a:extLst>
              <a:ext uri="{FF2B5EF4-FFF2-40B4-BE49-F238E27FC236}">
                <a16:creationId xmlns:a16="http://schemas.microsoft.com/office/drawing/2014/main" id="{DFB66EE2-977A-1CC9-4E9B-8838240DC7BD}"/>
              </a:ext>
            </a:extLst>
          </p:cNvPr>
          <p:cNvSpPr txBox="1"/>
          <p:nvPr/>
        </p:nvSpPr>
        <p:spPr>
          <a:xfrm>
            <a:off x="8113645" y="158071"/>
            <a:ext cx="4002155" cy="2031325"/>
          </a:xfrm>
          <a:prstGeom prst="rect">
            <a:avLst/>
          </a:prstGeom>
          <a:solidFill>
            <a:schemeClr val="bg1"/>
          </a:solidFill>
          <a:ln w="28575">
            <a:solidFill>
              <a:srgbClr val="750001"/>
            </a:solidFill>
          </a:ln>
        </p:spPr>
        <p:txBody>
          <a:bodyPr wrap="square" rtlCol="0">
            <a:spAutoFit/>
          </a:bodyPr>
          <a:lstStyle/>
          <a:p>
            <a:pPr algn="just"/>
            <a:r>
              <a:rPr lang="en-GB" dirty="0"/>
              <a:t>In this step, you can customize several parameters for your systems. We will recap part of them in our tomorrow’s meeting, but you can find most of them in the CHARMM-GUI’s </a:t>
            </a:r>
            <a:r>
              <a:rPr lang="en-GB" dirty="0">
                <a:hlinkClick r:id="rId3"/>
              </a:rPr>
              <a:t>Q&amp;A</a:t>
            </a:r>
            <a:r>
              <a:rPr lang="en-GB" dirty="0"/>
              <a:t>, </a:t>
            </a:r>
            <a:r>
              <a:rPr lang="en-GB" dirty="0">
                <a:hlinkClick r:id="rId4"/>
              </a:rPr>
              <a:t>forum</a:t>
            </a:r>
            <a:r>
              <a:rPr lang="en-GB" dirty="0"/>
              <a:t>, </a:t>
            </a:r>
            <a:r>
              <a:rPr lang="en-GB" dirty="0">
                <a:hlinkClick r:id="rId5"/>
              </a:rPr>
              <a:t>lectures</a:t>
            </a:r>
            <a:r>
              <a:rPr lang="en-GB" dirty="0"/>
              <a:t>, and </a:t>
            </a:r>
            <a:r>
              <a:rPr lang="en-GB" dirty="0">
                <a:hlinkClick r:id="rId6"/>
              </a:rPr>
              <a:t>video demo</a:t>
            </a:r>
            <a:r>
              <a:rPr lang="en-GB" dirty="0"/>
              <a:t> sections, at the top left corner of the page. </a:t>
            </a:r>
          </a:p>
        </p:txBody>
      </p:sp>
      <p:sp>
        <p:nvSpPr>
          <p:cNvPr id="7" name="Rectangle 6">
            <a:extLst>
              <a:ext uri="{FF2B5EF4-FFF2-40B4-BE49-F238E27FC236}">
                <a16:creationId xmlns:a16="http://schemas.microsoft.com/office/drawing/2014/main" id="{4D6A5836-78EB-C183-14A6-DDA9464A6372}"/>
              </a:ext>
            </a:extLst>
          </p:cNvPr>
          <p:cNvSpPr/>
          <p:nvPr/>
        </p:nvSpPr>
        <p:spPr>
          <a:xfrm>
            <a:off x="8024193" y="0"/>
            <a:ext cx="4167807" cy="2305878"/>
          </a:xfrm>
          <a:prstGeom prst="rect">
            <a:avLst/>
          </a:prstGeom>
          <a:solidFill>
            <a:schemeClr val="bg1">
              <a:alpha val="94727"/>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Rectangle 7">
            <a:extLst>
              <a:ext uri="{FF2B5EF4-FFF2-40B4-BE49-F238E27FC236}">
                <a16:creationId xmlns:a16="http://schemas.microsoft.com/office/drawing/2014/main" id="{CEE88722-2FE8-CAB4-52D6-2800D0D551A1}"/>
              </a:ext>
            </a:extLst>
          </p:cNvPr>
          <p:cNvSpPr/>
          <p:nvPr/>
        </p:nvSpPr>
        <p:spPr>
          <a:xfrm flipV="1">
            <a:off x="1009923" y="2937587"/>
            <a:ext cx="1153496" cy="19878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Elbow Connector 8">
            <a:extLst>
              <a:ext uri="{FF2B5EF4-FFF2-40B4-BE49-F238E27FC236}">
                <a16:creationId xmlns:a16="http://schemas.microsoft.com/office/drawing/2014/main" id="{15CC141C-A135-C9EC-4E78-E6E088A33120}"/>
              </a:ext>
            </a:extLst>
          </p:cNvPr>
          <p:cNvCxnSpPr>
            <a:cxnSpLocks/>
          </p:cNvCxnSpPr>
          <p:nvPr/>
        </p:nvCxnSpPr>
        <p:spPr>
          <a:xfrm rot="10800000">
            <a:off x="2163419" y="3034204"/>
            <a:ext cx="4167806" cy="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026E12A-1C44-43F6-3A32-ED5FFC877451}"/>
              </a:ext>
            </a:extLst>
          </p:cNvPr>
          <p:cNvSpPr txBox="1"/>
          <p:nvPr/>
        </p:nvSpPr>
        <p:spPr>
          <a:xfrm>
            <a:off x="6331225" y="2436813"/>
            <a:ext cx="5784575" cy="1200329"/>
          </a:xfrm>
          <a:prstGeom prst="rect">
            <a:avLst/>
          </a:prstGeom>
          <a:solidFill>
            <a:schemeClr val="bg1"/>
          </a:solidFill>
          <a:ln w="28575">
            <a:solidFill>
              <a:srgbClr val="750001"/>
            </a:solidFill>
          </a:ln>
        </p:spPr>
        <p:txBody>
          <a:bodyPr wrap="square" rtlCol="0">
            <a:spAutoFit/>
          </a:bodyPr>
          <a:lstStyle/>
          <a:p>
            <a:pPr algn="just"/>
            <a:r>
              <a:rPr lang="en-GB" dirty="0"/>
              <a:t>You should set the pH of your system according to the conditions you want to simulate. For our purpose here, we will follow </a:t>
            </a:r>
            <a:r>
              <a:rPr lang="en-GB" dirty="0" err="1"/>
              <a:t>DockThor</a:t>
            </a:r>
            <a:r>
              <a:rPr lang="en-GB" dirty="0"/>
              <a:t> previous assumption and set it to 7.4. Click on </a:t>
            </a:r>
            <a:r>
              <a:rPr lang="en-GB" i="1" dirty="0"/>
              <a:t>“Apply”</a:t>
            </a:r>
            <a:r>
              <a:rPr lang="en-GB" dirty="0"/>
              <a:t> to change to the new value.</a:t>
            </a:r>
          </a:p>
        </p:txBody>
      </p:sp>
      <p:sp>
        <p:nvSpPr>
          <p:cNvPr id="6" name="Slide Number Placeholder 5">
            <a:extLst>
              <a:ext uri="{FF2B5EF4-FFF2-40B4-BE49-F238E27FC236}">
                <a16:creationId xmlns:a16="http://schemas.microsoft.com/office/drawing/2014/main" id="{14325DC5-F26F-C8E8-E42E-50658815AFD8}"/>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18</a:t>
            </a:fld>
            <a:endParaRPr lang="en-DE"/>
          </a:p>
        </p:txBody>
      </p:sp>
    </p:spTree>
    <p:extLst>
      <p:ext uri="{BB962C8B-B14F-4D97-AF65-F5344CB8AC3E}">
        <p14:creationId xmlns:p14="http://schemas.microsoft.com/office/powerpoint/2010/main" val="1438567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1CE8D-24A8-6AFB-393F-C150832563D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634D457-D83F-C337-B63E-D76924846264}"/>
              </a:ext>
            </a:extLst>
          </p:cNvPr>
          <p:cNvPicPr>
            <a:picLocks noChangeAspect="1"/>
          </p:cNvPicPr>
          <p:nvPr/>
        </p:nvPicPr>
        <p:blipFill>
          <a:blip r:embed="rId2"/>
          <a:srcRect r="23546"/>
          <a:stretch/>
        </p:blipFill>
        <p:spPr>
          <a:xfrm>
            <a:off x="0" y="877399"/>
            <a:ext cx="8024193" cy="5980601"/>
          </a:xfrm>
          <a:prstGeom prst="rect">
            <a:avLst/>
          </a:prstGeom>
        </p:spPr>
      </p:pic>
      <p:sp>
        <p:nvSpPr>
          <p:cNvPr id="2" name="TextBox 1">
            <a:extLst>
              <a:ext uri="{FF2B5EF4-FFF2-40B4-BE49-F238E27FC236}">
                <a16:creationId xmlns:a16="http://schemas.microsoft.com/office/drawing/2014/main" id="{9E3B80A9-BC6C-9FA2-CEC1-F2E7E97327CB}"/>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4" name="TextBox 3">
            <a:extLst>
              <a:ext uri="{FF2B5EF4-FFF2-40B4-BE49-F238E27FC236}">
                <a16:creationId xmlns:a16="http://schemas.microsoft.com/office/drawing/2014/main" id="{D7F84ABF-5EE9-98FB-0A89-DF5B6F3E690A}"/>
              </a:ext>
            </a:extLst>
          </p:cNvPr>
          <p:cNvSpPr txBox="1"/>
          <p:nvPr/>
        </p:nvSpPr>
        <p:spPr>
          <a:xfrm>
            <a:off x="8113645" y="158071"/>
            <a:ext cx="4002155" cy="2031325"/>
          </a:xfrm>
          <a:prstGeom prst="rect">
            <a:avLst/>
          </a:prstGeom>
          <a:solidFill>
            <a:schemeClr val="bg1"/>
          </a:solidFill>
          <a:ln w="28575">
            <a:solidFill>
              <a:srgbClr val="750001"/>
            </a:solidFill>
          </a:ln>
        </p:spPr>
        <p:txBody>
          <a:bodyPr wrap="square" rtlCol="0">
            <a:spAutoFit/>
          </a:bodyPr>
          <a:lstStyle/>
          <a:p>
            <a:pPr algn="just"/>
            <a:r>
              <a:rPr lang="en-GB" dirty="0"/>
              <a:t>In this step, you can customize several parameters for your systems. We will recap part of them in our tomorrow’s meeting, but you can find most of them in the CHARMM-GUI’s </a:t>
            </a:r>
            <a:r>
              <a:rPr lang="en-GB" dirty="0">
                <a:hlinkClick r:id="rId3"/>
              </a:rPr>
              <a:t>Q&amp;A</a:t>
            </a:r>
            <a:r>
              <a:rPr lang="en-GB" dirty="0"/>
              <a:t>, </a:t>
            </a:r>
            <a:r>
              <a:rPr lang="en-GB" dirty="0">
                <a:hlinkClick r:id="rId4"/>
              </a:rPr>
              <a:t>forum</a:t>
            </a:r>
            <a:r>
              <a:rPr lang="en-GB" dirty="0"/>
              <a:t>, </a:t>
            </a:r>
            <a:r>
              <a:rPr lang="en-GB" dirty="0">
                <a:hlinkClick r:id="rId5"/>
              </a:rPr>
              <a:t>lectures</a:t>
            </a:r>
            <a:r>
              <a:rPr lang="en-GB" dirty="0"/>
              <a:t>, and </a:t>
            </a:r>
            <a:r>
              <a:rPr lang="en-GB" dirty="0">
                <a:hlinkClick r:id="rId6"/>
              </a:rPr>
              <a:t>video demo</a:t>
            </a:r>
            <a:r>
              <a:rPr lang="en-GB" dirty="0"/>
              <a:t> sections, at the top left corner of the page. </a:t>
            </a:r>
          </a:p>
        </p:txBody>
      </p:sp>
      <p:sp>
        <p:nvSpPr>
          <p:cNvPr id="5" name="TextBox 4">
            <a:extLst>
              <a:ext uri="{FF2B5EF4-FFF2-40B4-BE49-F238E27FC236}">
                <a16:creationId xmlns:a16="http://schemas.microsoft.com/office/drawing/2014/main" id="{1E3B53D7-BBE5-3296-63B6-AFC8DBBF10D2}"/>
              </a:ext>
            </a:extLst>
          </p:cNvPr>
          <p:cNvSpPr txBox="1"/>
          <p:nvPr/>
        </p:nvSpPr>
        <p:spPr>
          <a:xfrm>
            <a:off x="6331225" y="2436813"/>
            <a:ext cx="5784575" cy="1200329"/>
          </a:xfrm>
          <a:prstGeom prst="rect">
            <a:avLst/>
          </a:prstGeom>
          <a:solidFill>
            <a:schemeClr val="bg1"/>
          </a:solidFill>
          <a:ln w="28575">
            <a:solidFill>
              <a:srgbClr val="750001"/>
            </a:solidFill>
          </a:ln>
        </p:spPr>
        <p:txBody>
          <a:bodyPr wrap="square" rtlCol="0">
            <a:spAutoFit/>
          </a:bodyPr>
          <a:lstStyle/>
          <a:p>
            <a:pPr algn="just"/>
            <a:r>
              <a:rPr lang="en-GB" dirty="0"/>
              <a:t>You should set the pH of your system according to the conditions you want to simulate. For our purpose here, we will follow </a:t>
            </a:r>
            <a:r>
              <a:rPr lang="en-GB" dirty="0" err="1"/>
              <a:t>DockThor</a:t>
            </a:r>
            <a:r>
              <a:rPr lang="en-GB" dirty="0"/>
              <a:t> previous assumption and set it to 7.4. Click on </a:t>
            </a:r>
            <a:r>
              <a:rPr lang="en-GB" i="1" dirty="0"/>
              <a:t>“Apply”</a:t>
            </a:r>
            <a:r>
              <a:rPr lang="en-GB" dirty="0"/>
              <a:t> to change to the new value.</a:t>
            </a:r>
          </a:p>
        </p:txBody>
      </p:sp>
      <p:sp>
        <p:nvSpPr>
          <p:cNvPr id="7" name="Rectangle 6">
            <a:extLst>
              <a:ext uri="{FF2B5EF4-FFF2-40B4-BE49-F238E27FC236}">
                <a16:creationId xmlns:a16="http://schemas.microsoft.com/office/drawing/2014/main" id="{EFBFA525-4B0F-E802-4CA7-8BE9D822A233}"/>
              </a:ext>
            </a:extLst>
          </p:cNvPr>
          <p:cNvSpPr/>
          <p:nvPr/>
        </p:nvSpPr>
        <p:spPr>
          <a:xfrm>
            <a:off x="8024193" y="0"/>
            <a:ext cx="4167807" cy="2305878"/>
          </a:xfrm>
          <a:prstGeom prst="rect">
            <a:avLst/>
          </a:prstGeom>
          <a:solidFill>
            <a:schemeClr val="bg1">
              <a:alpha val="94727"/>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6" name="Rectangle 15">
            <a:extLst>
              <a:ext uri="{FF2B5EF4-FFF2-40B4-BE49-F238E27FC236}">
                <a16:creationId xmlns:a16="http://schemas.microsoft.com/office/drawing/2014/main" id="{E0D51B00-44DC-C7C1-76FE-FA98D95375B3}"/>
              </a:ext>
            </a:extLst>
          </p:cNvPr>
          <p:cNvSpPr/>
          <p:nvPr/>
        </p:nvSpPr>
        <p:spPr>
          <a:xfrm flipV="1">
            <a:off x="1275736" y="3285459"/>
            <a:ext cx="3402589" cy="17543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Elbow Connector 16">
            <a:extLst>
              <a:ext uri="{FF2B5EF4-FFF2-40B4-BE49-F238E27FC236}">
                <a16:creationId xmlns:a16="http://schemas.microsoft.com/office/drawing/2014/main" id="{5310C5E0-83EC-30B4-77BF-C13BB5540676}"/>
              </a:ext>
            </a:extLst>
          </p:cNvPr>
          <p:cNvCxnSpPr>
            <a:cxnSpLocks/>
            <a:stCxn id="15" idx="1"/>
            <a:endCxn id="16" idx="3"/>
          </p:cNvCxnSpPr>
          <p:nvPr/>
        </p:nvCxnSpPr>
        <p:spPr>
          <a:xfrm rot="10800000">
            <a:off x="4678325" y="3373178"/>
            <a:ext cx="1652900" cy="1279862"/>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BBFE09D-48E8-B840-392F-C6DDA5E7A884}"/>
              </a:ext>
            </a:extLst>
          </p:cNvPr>
          <p:cNvSpPr txBox="1"/>
          <p:nvPr/>
        </p:nvSpPr>
        <p:spPr>
          <a:xfrm>
            <a:off x="6331225" y="3914376"/>
            <a:ext cx="5784575" cy="1477328"/>
          </a:xfrm>
          <a:prstGeom prst="rect">
            <a:avLst/>
          </a:prstGeom>
          <a:solidFill>
            <a:schemeClr val="bg1"/>
          </a:solidFill>
          <a:ln w="28575">
            <a:solidFill>
              <a:srgbClr val="750001"/>
            </a:solidFill>
          </a:ln>
        </p:spPr>
        <p:txBody>
          <a:bodyPr wrap="square" rtlCol="0">
            <a:spAutoFit/>
          </a:bodyPr>
          <a:lstStyle/>
          <a:p>
            <a:pPr algn="just"/>
            <a:r>
              <a:rPr lang="en-GB" dirty="0"/>
              <a:t>Since the ligand you intend to use may not already be available in one of the databases CHARMM-GUI can access, it is better to generate the parameters from the file you initially uploaded, using its .</a:t>
            </a:r>
            <a:r>
              <a:rPr lang="en-GB" dirty="0" err="1"/>
              <a:t>pdb</a:t>
            </a:r>
            <a:r>
              <a:rPr lang="en-GB" dirty="0"/>
              <a:t> coordinates.</a:t>
            </a:r>
          </a:p>
          <a:p>
            <a:pPr algn="just"/>
            <a:r>
              <a:rPr lang="en-GB" dirty="0"/>
              <a:t>Click on </a:t>
            </a:r>
            <a:r>
              <a:rPr lang="en-GB" i="1" dirty="0"/>
              <a:t>“CSML Search”</a:t>
            </a:r>
            <a:r>
              <a:rPr lang="en-GB" dirty="0"/>
              <a:t>  button.</a:t>
            </a:r>
          </a:p>
        </p:txBody>
      </p:sp>
      <p:sp>
        <p:nvSpPr>
          <p:cNvPr id="14" name="Rectangle 13">
            <a:extLst>
              <a:ext uri="{FF2B5EF4-FFF2-40B4-BE49-F238E27FC236}">
                <a16:creationId xmlns:a16="http://schemas.microsoft.com/office/drawing/2014/main" id="{D788A5BA-7EAC-9B89-6CF7-468558427C8C}"/>
              </a:ext>
            </a:extLst>
          </p:cNvPr>
          <p:cNvSpPr/>
          <p:nvPr/>
        </p:nvSpPr>
        <p:spPr>
          <a:xfrm>
            <a:off x="6228523" y="2347467"/>
            <a:ext cx="5963477" cy="1477328"/>
          </a:xfrm>
          <a:prstGeom prst="rect">
            <a:avLst/>
          </a:prstGeom>
          <a:solidFill>
            <a:schemeClr val="bg1">
              <a:alpha val="94727"/>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 name="Slide Number Placeholder 19">
            <a:extLst>
              <a:ext uri="{FF2B5EF4-FFF2-40B4-BE49-F238E27FC236}">
                <a16:creationId xmlns:a16="http://schemas.microsoft.com/office/drawing/2014/main" id="{A8A45DF0-6236-5D87-4468-C23953E2419C}"/>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19</a:t>
            </a:fld>
            <a:endParaRPr lang="en-DE"/>
          </a:p>
        </p:txBody>
      </p:sp>
    </p:spTree>
    <p:extLst>
      <p:ext uri="{BB962C8B-B14F-4D97-AF65-F5344CB8AC3E}">
        <p14:creationId xmlns:p14="http://schemas.microsoft.com/office/powerpoint/2010/main" val="3429825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18968-E761-0E00-50FE-DCB6F0A1AC49}"/>
            </a:ext>
          </a:extLst>
        </p:cNvPr>
        <p:cNvGrpSpPr/>
        <p:nvPr/>
      </p:nvGrpSpPr>
      <p:grpSpPr>
        <a:xfrm>
          <a:off x="0" y="0"/>
          <a:ext cx="0" cy="0"/>
          <a:chOff x="0" y="0"/>
          <a:chExt cx="0" cy="0"/>
        </a:xfrm>
      </p:grpSpPr>
      <p:pic>
        <p:nvPicPr>
          <p:cNvPr id="13" name="Picture 12" descr="A black background with a black square&#10;&#10;AI-generated content may be incorrect.">
            <a:extLst>
              <a:ext uri="{FF2B5EF4-FFF2-40B4-BE49-F238E27FC236}">
                <a16:creationId xmlns:a16="http://schemas.microsoft.com/office/drawing/2014/main" id="{16E24D8C-BD04-687E-07AF-00D3B4A4C209}"/>
              </a:ext>
            </a:extLst>
          </p:cNvPr>
          <p:cNvPicPr>
            <a:picLocks noChangeAspect="1"/>
          </p:cNvPicPr>
          <p:nvPr/>
        </p:nvPicPr>
        <p:blipFill>
          <a:blip r:embed="rId2"/>
          <a:stretch>
            <a:fillRect/>
          </a:stretch>
        </p:blipFill>
        <p:spPr>
          <a:xfrm>
            <a:off x="1438878" y="1818833"/>
            <a:ext cx="1562100" cy="635000"/>
          </a:xfrm>
          <a:prstGeom prst="rect">
            <a:avLst/>
          </a:prstGeom>
        </p:spPr>
      </p:pic>
      <p:pic>
        <p:nvPicPr>
          <p:cNvPr id="17" name="Picture 16" descr="A black background with a black square&#10;&#10;AI-generated content may be incorrect.">
            <a:extLst>
              <a:ext uri="{FF2B5EF4-FFF2-40B4-BE49-F238E27FC236}">
                <a16:creationId xmlns:a16="http://schemas.microsoft.com/office/drawing/2014/main" id="{144F5A0D-A65F-0737-0591-84178C1661A1}"/>
              </a:ext>
            </a:extLst>
          </p:cNvPr>
          <p:cNvPicPr>
            <a:picLocks noChangeAspect="1"/>
          </p:cNvPicPr>
          <p:nvPr/>
        </p:nvPicPr>
        <p:blipFill>
          <a:blip r:embed="rId3"/>
          <a:stretch>
            <a:fillRect/>
          </a:stretch>
        </p:blipFill>
        <p:spPr>
          <a:xfrm>
            <a:off x="1324578" y="2868229"/>
            <a:ext cx="1790700" cy="876300"/>
          </a:xfrm>
          <a:prstGeom prst="rect">
            <a:avLst/>
          </a:prstGeom>
        </p:spPr>
      </p:pic>
      <p:pic>
        <p:nvPicPr>
          <p:cNvPr id="19" name="Picture 18" descr="A black background with a black square&#10;&#10;AI-generated content may be incorrect.">
            <a:extLst>
              <a:ext uri="{FF2B5EF4-FFF2-40B4-BE49-F238E27FC236}">
                <a16:creationId xmlns:a16="http://schemas.microsoft.com/office/drawing/2014/main" id="{AFC4A918-FD33-322C-EE13-C6936CADEEE2}"/>
              </a:ext>
            </a:extLst>
          </p:cNvPr>
          <p:cNvPicPr>
            <a:picLocks noChangeAspect="1"/>
          </p:cNvPicPr>
          <p:nvPr/>
        </p:nvPicPr>
        <p:blipFill>
          <a:blip r:embed="rId4"/>
          <a:stretch>
            <a:fillRect/>
          </a:stretch>
        </p:blipFill>
        <p:spPr>
          <a:xfrm>
            <a:off x="587978" y="4156531"/>
            <a:ext cx="3263900" cy="685800"/>
          </a:xfrm>
          <a:prstGeom prst="rect">
            <a:avLst/>
          </a:prstGeom>
        </p:spPr>
      </p:pic>
      <p:sp>
        <p:nvSpPr>
          <p:cNvPr id="20" name="TextBox 19">
            <a:extLst>
              <a:ext uri="{FF2B5EF4-FFF2-40B4-BE49-F238E27FC236}">
                <a16:creationId xmlns:a16="http://schemas.microsoft.com/office/drawing/2014/main" id="{B82314BA-AAE9-91D2-A22B-93F387E94C28}"/>
              </a:ext>
            </a:extLst>
          </p:cNvPr>
          <p:cNvSpPr txBox="1"/>
          <p:nvPr/>
        </p:nvSpPr>
        <p:spPr>
          <a:xfrm>
            <a:off x="212976" y="218049"/>
            <a:ext cx="2282997" cy="400110"/>
          </a:xfrm>
          <a:prstGeom prst="rect">
            <a:avLst/>
          </a:prstGeom>
          <a:noFill/>
          <a:ln w="28575">
            <a:solidFill>
              <a:srgbClr val="750001"/>
            </a:solidFill>
          </a:ln>
        </p:spPr>
        <p:txBody>
          <a:bodyPr wrap="none" rtlCol="0">
            <a:spAutoFit/>
          </a:bodyPr>
          <a:lstStyle/>
          <a:p>
            <a:r>
              <a:rPr lang="en-US" sz="2000" dirty="0"/>
              <a:t>Molecular dynamics</a:t>
            </a:r>
          </a:p>
        </p:txBody>
      </p:sp>
      <p:pic>
        <p:nvPicPr>
          <p:cNvPr id="1028" name="Picture 4">
            <a:extLst>
              <a:ext uri="{FF2B5EF4-FFF2-40B4-BE49-F238E27FC236}">
                <a16:creationId xmlns:a16="http://schemas.microsoft.com/office/drawing/2014/main" id="{97E3C40E-0BC5-6816-6B54-84E0F3E63B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1483" y="965400"/>
            <a:ext cx="6036623" cy="4867154"/>
          </a:xfrm>
          <a:prstGeom prst="rect">
            <a:avLst/>
          </a:prstGeom>
          <a:noFill/>
          <a:ln w="28575">
            <a:solidFill>
              <a:srgbClr val="750001"/>
            </a:solidFill>
          </a:ln>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840BE15-0D6E-25B2-A99E-8888F9DB290B}"/>
              </a:ext>
            </a:extLst>
          </p:cNvPr>
          <p:cNvSpPr txBox="1"/>
          <p:nvPr/>
        </p:nvSpPr>
        <p:spPr>
          <a:xfrm>
            <a:off x="6605074" y="5944129"/>
            <a:ext cx="4369443" cy="276999"/>
          </a:xfrm>
          <a:prstGeom prst="rect">
            <a:avLst/>
          </a:prstGeom>
          <a:noFill/>
        </p:spPr>
        <p:txBody>
          <a:bodyPr wrap="square">
            <a:spAutoFit/>
          </a:bodyPr>
          <a:lstStyle/>
          <a:p>
            <a:pPr algn="ctr"/>
            <a:r>
              <a:rPr lang="en-US" sz="1200" dirty="0"/>
              <a:t>https://</a:t>
            </a:r>
            <a:r>
              <a:rPr lang="en-US" sz="1200" dirty="0" err="1"/>
              <a:t>doi.org</a:t>
            </a:r>
            <a:r>
              <a:rPr lang="en-US" sz="1200" dirty="0"/>
              <a:t>/10.1016/j.addr.2012.02.011</a:t>
            </a:r>
          </a:p>
        </p:txBody>
      </p:sp>
      <p:sp>
        <p:nvSpPr>
          <p:cNvPr id="23" name="Slide Number Placeholder 2">
            <a:extLst>
              <a:ext uri="{FF2B5EF4-FFF2-40B4-BE49-F238E27FC236}">
                <a16:creationId xmlns:a16="http://schemas.microsoft.com/office/drawing/2014/main" id="{E58775A3-79F2-9687-1370-85791174C310}"/>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2</a:t>
            </a:fld>
            <a:endParaRPr lang="en-DE" dirty="0"/>
          </a:p>
        </p:txBody>
      </p:sp>
    </p:spTree>
    <p:extLst>
      <p:ext uri="{BB962C8B-B14F-4D97-AF65-F5344CB8AC3E}">
        <p14:creationId xmlns:p14="http://schemas.microsoft.com/office/powerpoint/2010/main" val="13172555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0B80A-B6D6-83FF-AAA9-969210A8FD0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1AF103D-026A-6567-7D55-10A02EA4304E}"/>
              </a:ext>
            </a:extLst>
          </p:cNvPr>
          <p:cNvPicPr>
            <a:picLocks noChangeAspect="1"/>
          </p:cNvPicPr>
          <p:nvPr/>
        </p:nvPicPr>
        <p:blipFill>
          <a:blip r:embed="rId2"/>
          <a:srcRect r="23546"/>
          <a:stretch/>
        </p:blipFill>
        <p:spPr>
          <a:xfrm>
            <a:off x="0" y="877399"/>
            <a:ext cx="8024193" cy="5980601"/>
          </a:xfrm>
          <a:prstGeom prst="rect">
            <a:avLst/>
          </a:prstGeom>
        </p:spPr>
      </p:pic>
      <p:sp>
        <p:nvSpPr>
          <p:cNvPr id="2" name="TextBox 1">
            <a:extLst>
              <a:ext uri="{FF2B5EF4-FFF2-40B4-BE49-F238E27FC236}">
                <a16:creationId xmlns:a16="http://schemas.microsoft.com/office/drawing/2014/main" id="{FC80AB33-F7B5-D220-19C6-22C064D490C0}"/>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4" name="TextBox 3">
            <a:extLst>
              <a:ext uri="{FF2B5EF4-FFF2-40B4-BE49-F238E27FC236}">
                <a16:creationId xmlns:a16="http://schemas.microsoft.com/office/drawing/2014/main" id="{A0700BC3-368D-26FF-7232-AECD776A49F3}"/>
              </a:ext>
            </a:extLst>
          </p:cNvPr>
          <p:cNvSpPr txBox="1"/>
          <p:nvPr/>
        </p:nvSpPr>
        <p:spPr>
          <a:xfrm>
            <a:off x="8113645" y="158071"/>
            <a:ext cx="4002155" cy="2031325"/>
          </a:xfrm>
          <a:prstGeom prst="rect">
            <a:avLst/>
          </a:prstGeom>
          <a:solidFill>
            <a:schemeClr val="bg1"/>
          </a:solidFill>
          <a:ln w="28575">
            <a:solidFill>
              <a:srgbClr val="750001"/>
            </a:solidFill>
          </a:ln>
        </p:spPr>
        <p:txBody>
          <a:bodyPr wrap="square" rtlCol="0">
            <a:spAutoFit/>
          </a:bodyPr>
          <a:lstStyle/>
          <a:p>
            <a:pPr algn="just"/>
            <a:r>
              <a:rPr lang="en-GB" dirty="0"/>
              <a:t>In this step, you can customize several parameters for your systems. We will recap part of them in our tomorrow’s meeting, but you can find most of them in the CHARMM-GUI’s </a:t>
            </a:r>
            <a:r>
              <a:rPr lang="en-GB" dirty="0">
                <a:hlinkClick r:id="rId3"/>
              </a:rPr>
              <a:t>Q&amp;A</a:t>
            </a:r>
            <a:r>
              <a:rPr lang="en-GB" dirty="0"/>
              <a:t>, </a:t>
            </a:r>
            <a:r>
              <a:rPr lang="en-GB" dirty="0">
                <a:hlinkClick r:id="rId4"/>
              </a:rPr>
              <a:t>forum</a:t>
            </a:r>
            <a:r>
              <a:rPr lang="en-GB" dirty="0"/>
              <a:t>, </a:t>
            </a:r>
            <a:r>
              <a:rPr lang="en-GB" dirty="0">
                <a:hlinkClick r:id="rId5"/>
              </a:rPr>
              <a:t>lectures</a:t>
            </a:r>
            <a:r>
              <a:rPr lang="en-GB" dirty="0"/>
              <a:t>, and </a:t>
            </a:r>
            <a:r>
              <a:rPr lang="en-GB" dirty="0">
                <a:hlinkClick r:id="rId6"/>
              </a:rPr>
              <a:t>video demo</a:t>
            </a:r>
            <a:r>
              <a:rPr lang="en-GB" dirty="0"/>
              <a:t> sections, at the top left corner of the page. </a:t>
            </a:r>
          </a:p>
        </p:txBody>
      </p:sp>
      <p:sp>
        <p:nvSpPr>
          <p:cNvPr id="5" name="TextBox 4">
            <a:extLst>
              <a:ext uri="{FF2B5EF4-FFF2-40B4-BE49-F238E27FC236}">
                <a16:creationId xmlns:a16="http://schemas.microsoft.com/office/drawing/2014/main" id="{74EF51F1-1DD7-FF84-9AD5-6DED336FD1A0}"/>
              </a:ext>
            </a:extLst>
          </p:cNvPr>
          <p:cNvSpPr txBox="1"/>
          <p:nvPr/>
        </p:nvSpPr>
        <p:spPr>
          <a:xfrm>
            <a:off x="6331225" y="2436813"/>
            <a:ext cx="5784575" cy="1200329"/>
          </a:xfrm>
          <a:prstGeom prst="rect">
            <a:avLst/>
          </a:prstGeom>
          <a:solidFill>
            <a:schemeClr val="bg1"/>
          </a:solidFill>
          <a:ln w="28575">
            <a:solidFill>
              <a:srgbClr val="750001"/>
            </a:solidFill>
          </a:ln>
        </p:spPr>
        <p:txBody>
          <a:bodyPr wrap="square" rtlCol="0">
            <a:spAutoFit/>
          </a:bodyPr>
          <a:lstStyle/>
          <a:p>
            <a:pPr algn="just"/>
            <a:r>
              <a:rPr lang="en-GB" dirty="0"/>
              <a:t>You should set the pH of your system according to the conditions you want to simulate. For our purpose here, we will follow </a:t>
            </a:r>
            <a:r>
              <a:rPr lang="en-GB" dirty="0" err="1"/>
              <a:t>DockThor</a:t>
            </a:r>
            <a:r>
              <a:rPr lang="en-GB" dirty="0"/>
              <a:t> previous assumption and set it to 7.4. Click on </a:t>
            </a:r>
            <a:r>
              <a:rPr lang="en-GB" i="1" dirty="0"/>
              <a:t>“Apply”</a:t>
            </a:r>
            <a:r>
              <a:rPr lang="en-GB" dirty="0"/>
              <a:t> to change to the new value.</a:t>
            </a:r>
          </a:p>
        </p:txBody>
      </p:sp>
      <p:sp>
        <p:nvSpPr>
          <p:cNvPr id="7" name="Rectangle 6">
            <a:extLst>
              <a:ext uri="{FF2B5EF4-FFF2-40B4-BE49-F238E27FC236}">
                <a16:creationId xmlns:a16="http://schemas.microsoft.com/office/drawing/2014/main" id="{DFEFF370-0EBA-5B3B-E773-F6D907B6B5EE}"/>
              </a:ext>
            </a:extLst>
          </p:cNvPr>
          <p:cNvSpPr/>
          <p:nvPr/>
        </p:nvSpPr>
        <p:spPr>
          <a:xfrm>
            <a:off x="8024193" y="0"/>
            <a:ext cx="4167807" cy="2305878"/>
          </a:xfrm>
          <a:prstGeom prst="rect">
            <a:avLst/>
          </a:prstGeom>
          <a:solidFill>
            <a:schemeClr val="bg1">
              <a:alpha val="94727"/>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TextBox 14">
            <a:extLst>
              <a:ext uri="{FF2B5EF4-FFF2-40B4-BE49-F238E27FC236}">
                <a16:creationId xmlns:a16="http://schemas.microsoft.com/office/drawing/2014/main" id="{3324770A-C01F-40CD-BDD8-7E39A7994852}"/>
              </a:ext>
            </a:extLst>
          </p:cNvPr>
          <p:cNvSpPr txBox="1"/>
          <p:nvPr/>
        </p:nvSpPr>
        <p:spPr>
          <a:xfrm>
            <a:off x="6331225" y="3914376"/>
            <a:ext cx="5784575" cy="1477328"/>
          </a:xfrm>
          <a:prstGeom prst="rect">
            <a:avLst/>
          </a:prstGeom>
          <a:solidFill>
            <a:schemeClr val="bg1"/>
          </a:solidFill>
          <a:ln w="28575">
            <a:solidFill>
              <a:srgbClr val="750001"/>
            </a:solidFill>
          </a:ln>
        </p:spPr>
        <p:txBody>
          <a:bodyPr wrap="square" rtlCol="0">
            <a:spAutoFit/>
          </a:bodyPr>
          <a:lstStyle/>
          <a:p>
            <a:pPr algn="just"/>
            <a:r>
              <a:rPr lang="en-GB" dirty="0"/>
              <a:t>Since the ligand you intend to use may not already be available in one of the databases CHARMM-GUI can access, it is better to generate the parameters from the file you initially uploaded, using its .</a:t>
            </a:r>
            <a:r>
              <a:rPr lang="en-GB" dirty="0" err="1"/>
              <a:t>pdb</a:t>
            </a:r>
            <a:r>
              <a:rPr lang="en-GB" dirty="0"/>
              <a:t> coordinates.</a:t>
            </a:r>
          </a:p>
          <a:p>
            <a:pPr algn="just"/>
            <a:r>
              <a:rPr lang="en-GB" dirty="0"/>
              <a:t>Click on </a:t>
            </a:r>
            <a:r>
              <a:rPr lang="en-GB" i="1" dirty="0"/>
              <a:t>“CSML Search”</a:t>
            </a:r>
            <a:r>
              <a:rPr lang="en-GB" dirty="0"/>
              <a:t>  button.</a:t>
            </a:r>
          </a:p>
        </p:txBody>
      </p:sp>
      <p:sp>
        <p:nvSpPr>
          <p:cNvPr id="14" name="Rectangle 13">
            <a:extLst>
              <a:ext uri="{FF2B5EF4-FFF2-40B4-BE49-F238E27FC236}">
                <a16:creationId xmlns:a16="http://schemas.microsoft.com/office/drawing/2014/main" id="{B14A3FFE-EFE7-F1FA-4B86-C14C8326D3CD}"/>
              </a:ext>
            </a:extLst>
          </p:cNvPr>
          <p:cNvSpPr/>
          <p:nvPr/>
        </p:nvSpPr>
        <p:spPr>
          <a:xfrm>
            <a:off x="1" y="877399"/>
            <a:ext cx="12192000" cy="5980600"/>
          </a:xfrm>
          <a:prstGeom prst="rect">
            <a:avLst/>
          </a:prstGeom>
          <a:solidFill>
            <a:schemeClr val="bg1">
              <a:alpha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8" name="Picture 7">
            <a:extLst>
              <a:ext uri="{FF2B5EF4-FFF2-40B4-BE49-F238E27FC236}">
                <a16:creationId xmlns:a16="http://schemas.microsoft.com/office/drawing/2014/main" id="{E1A00B7A-7DE8-FF0A-F0B8-753D89965C80}"/>
              </a:ext>
            </a:extLst>
          </p:cNvPr>
          <p:cNvPicPr>
            <a:picLocks noChangeAspect="1"/>
          </p:cNvPicPr>
          <p:nvPr/>
        </p:nvPicPr>
        <p:blipFill>
          <a:blip r:embed="rId7"/>
          <a:stretch>
            <a:fillRect/>
          </a:stretch>
        </p:blipFill>
        <p:spPr>
          <a:xfrm>
            <a:off x="127514" y="877399"/>
            <a:ext cx="6049658" cy="3699540"/>
          </a:xfrm>
          <a:prstGeom prst="rect">
            <a:avLst/>
          </a:prstGeom>
        </p:spPr>
      </p:pic>
      <p:sp>
        <p:nvSpPr>
          <p:cNvPr id="9" name="Rectangle 8">
            <a:extLst>
              <a:ext uri="{FF2B5EF4-FFF2-40B4-BE49-F238E27FC236}">
                <a16:creationId xmlns:a16="http://schemas.microsoft.com/office/drawing/2014/main" id="{954EE3F3-669A-036D-5774-2E180FFDB133}"/>
              </a:ext>
            </a:extLst>
          </p:cNvPr>
          <p:cNvSpPr/>
          <p:nvPr/>
        </p:nvSpPr>
        <p:spPr>
          <a:xfrm flipV="1">
            <a:off x="127513" y="1534706"/>
            <a:ext cx="3519454" cy="16650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1BE4248-C47D-21BF-C0AF-2141C9C71E3E}"/>
              </a:ext>
            </a:extLst>
          </p:cNvPr>
          <p:cNvSpPr/>
          <p:nvPr/>
        </p:nvSpPr>
        <p:spPr>
          <a:xfrm flipV="1">
            <a:off x="3646967" y="3914372"/>
            <a:ext cx="2449033" cy="33865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a:extLst>
              <a:ext uri="{FF2B5EF4-FFF2-40B4-BE49-F238E27FC236}">
                <a16:creationId xmlns:a16="http://schemas.microsoft.com/office/drawing/2014/main" id="{E6712C77-599E-3C5C-E6F9-85A817706C6B}"/>
              </a:ext>
            </a:extLst>
          </p:cNvPr>
          <p:cNvCxnSpPr>
            <a:cxnSpLocks/>
            <a:stCxn id="6" idx="1"/>
            <a:endCxn id="9" idx="3"/>
          </p:cNvCxnSpPr>
          <p:nvPr/>
        </p:nvCxnSpPr>
        <p:spPr>
          <a:xfrm rot="10800000">
            <a:off x="3646968" y="1617958"/>
            <a:ext cx="3509629" cy="1811043"/>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9311239E-3F52-98BB-81AF-2B67982EC114}"/>
              </a:ext>
            </a:extLst>
          </p:cNvPr>
          <p:cNvCxnSpPr>
            <a:cxnSpLocks/>
            <a:stCxn id="6" idx="1"/>
            <a:endCxn id="10" idx="3"/>
          </p:cNvCxnSpPr>
          <p:nvPr/>
        </p:nvCxnSpPr>
        <p:spPr>
          <a:xfrm rot="10800000" flipV="1">
            <a:off x="6096000" y="3428999"/>
            <a:ext cx="1060596" cy="654697"/>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715730E-B2E3-868B-E6DC-085368820D5C}"/>
              </a:ext>
            </a:extLst>
          </p:cNvPr>
          <p:cNvSpPr txBox="1"/>
          <p:nvPr/>
        </p:nvSpPr>
        <p:spPr>
          <a:xfrm>
            <a:off x="7156596" y="2828835"/>
            <a:ext cx="4133832" cy="1200329"/>
          </a:xfrm>
          <a:prstGeom prst="rect">
            <a:avLst/>
          </a:prstGeom>
          <a:solidFill>
            <a:schemeClr val="bg1"/>
          </a:solidFill>
          <a:ln w="28575">
            <a:solidFill>
              <a:srgbClr val="750001"/>
            </a:solidFill>
          </a:ln>
        </p:spPr>
        <p:txBody>
          <a:bodyPr wrap="square" rtlCol="0">
            <a:spAutoFit/>
          </a:bodyPr>
          <a:lstStyle/>
          <a:p>
            <a:pPr algn="just"/>
            <a:r>
              <a:rPr lang="en-GB" dirty="0"/>
              <a:t>This will pop the CSML Search window, in which you should select </a:t>
            </a:r>
            <a:r>
              <a:rPr lang="en-GB" i="1" dirty="0"/>
              <a:t>“parameterize using PDB coordinates”, </a:t>
            </a:r>
            <a:r>
              <a:rPr lang="en-GB" dirty="0"/>
              <a:t>and hit </a:t>
            </a:r>
            <a:r>
              <a:rPr lang="en-GB" i="1" dirty="0"/>
              <a:t>“Next Step”.</a:t>
            </a:r>
          </a:p>
        </p:txBody>
      </p:sp>
      <p:sp>
        <p:nvSpPr>
          <p:cNvPr id="22" name="Slide Number Placeholder 21">
            <a:extLst>
              <a:ext uri="{FF2B5EF4-FFF2-40B4-BE49-F238E27FC236}">
                <a16:creationId xmlns:a16="http://schemas.microsoft.com/office/drawing/2014/main" id="{43A3C927-C306-A7C5-3AA8-3602EE8C5054}"/>
              </a:ext>
            </a:extLst>
          </p:cNvPr>
          <p:cNvSpPr>
            <a:spLocks noGrp="1"/>
          </p:cNvSpPr>
          <p:nvPr>
            <p:ph type="sldNum" sz="quarter" idx="12"/>
          </p:nvPr>
        </p:nvSpPr>
        <p:spPr>
          <a:xfrm>
            <a:off x="9448800" y="6492874"/>
            <a:ext cx="2743200" cy="365125"/>
          </a:xfrm>
        </p:spPr>
        <p:txBody>
          <a:bodyPr/>
          <a:lstStyle/>
          <a:p>
            <a:fld id="{EFFF64B8-0FF4-3C4C-8929-7DA557F8FB5C}" type="slidenum">
              <a:rPr lang="en-DE" smtClean="0"/>
              <a:t>20</a:t>
            </a:fld>
            <a:endParaRPr lang="en-DE" dirty="0"/>
          </a:p>
        </p:txBody>
      </p:sp>
    </p:spTree>
    <p:extLst>
      <p:ext uri="{BB962C8B-B14F-4D97-AF65-F5344CB8AC3E}">
        <p14:creationId xmlns:p14="http://schemas.microsoft.com/office/powerpoint/2010/main" val="272520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F91BF-0A59-05CD-CF66-75D2BDA177E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5936321-7FA9-D441-1D17-4646E64208EA}"/>
              </a:ext>
            </a:extLst>
          </p:cNvPr>
          <p:cNvPicPr>
            <a:picLocks noChangeAspect="1"/>
          </p:cNvPicPr>
          <p:nvPr/>
        </p:nvPicPr>
        <p:blipFill>
          <a:blip r:embed="rId2"/>
          <a:stretch>
            <a:fillRect/>
          </a:stretch>
        </p:blipFill>
        <p:spPr>
          <a:xfrm>
            <a:off x="-1" y="988828"/>
            <a:ext cx="9600663" cy="5869173"/>
          </a:xfrm>
          <a:prstGeom prst="rect">
            <a:avLst/>
          </a:prstGeom>
        </p:spPr>
      </p:pic>
      <p:sp>
        <p:nvSpPr>
          <p:cNvPr id="2" name="TextBox 1">
            <a:extLst>
              <a:ext uri="{FF2B5EF4-FFF2-40B4-BE49-F238E27FC236}">
                <a16:creationId xmlns:a16="http://schemas.microsoft.com/office/drawing/2014/main" id="{885CA244-0404-4FA7-4216-34A2AD7DA2DB}"/>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4" name="Slide Number Placeholder 3">
            <a:extLst>
              <a:ext uri="{FF2B5EF4-FFF2-40B4-BE49-F238E27FC236}">
                <a16:creationId xmlns:a16="http://schemas.microsoft.com/office/drawing/2014/main" id="{E978B77A-BB55-352C-58A7-13E2AB34965D}"/>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21</a:t>
            </a:fld>
            <a:endParaRPr lang="en-DE"/>
          </a:p>
        </p:txBody>
      </p:sp>
      <p:sp>
        <p:nvSpPr>
          <p:cNvPr id="6" name="Rectangle 5">
            <a:extLst>
              <a:ext uri="{FF2B5EF4-FFF2-40B4-BE49-F238E27FC236}">
                <a16:creationId xmlns:a16="http://schemas.microsoft.com/office/drawing/2014/main" id="{8AF3ABC1-21E0-134B-49BF-D910A10B7371}"/>
              </a:ext>
            </a:extLst>
          </p:cNvPr>
          <p:cNvSpPr/>
          <p:nvPr/>
        </p:nvSpPr>
        <p:spPr>
          <a:xfrm flipV="1">
            <a:off x="1245972" y="2317897"/>
            <a:ext cx="869907" cy="15948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lbow Connector 6">
            <a:extLst>
              <a:ext uri="{FF2B5EF4-FFF2-40B4-BE49-F238E27FC236}">
                <a16:creationId xmlns:a16="http://schemas.microsoft.com/office/drawing/2014/main" id="{16B1F066-ADE8-7A0B-71C6-012D889E7B6F}"/>
              </a:ext>
            </a:extLst>
          </p:cNvPr>
          <p:cNvCxnSpPr>
            <a:cxnSpLocks/>
            <a:stCxn id="5" idx="1"/>
            <a:endCxn id="6" idx="3"/>
          </p:cNvCxnSpPr>
          <p:nvPr/>
        </p:nvCxnSpPr>
        <p:spPr>
          <a:xfrm rot="10800000" flipV="1">
            <a:off x="2115880" y="1482688"/>
            <a:ext cx="3509629" cy="91495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246F1E2-F571-626E-DBA0-37F53BB2D07A}"/>
              </a:ext>
            </a:extLst>
          </p:cNvPr>
          <p:cNvSpPr txBox="1"/>
          <p:nvPr/>
        </p:nvSpPr>
        <p:spPr>
          <a:xfrm>
            <a:off x="5625508" y="1159523"/>
            <a:ext cx="4133832" cy="646331"/>
          </a:xfrm>
          <a:prstGeom prst="rect">
            <a:avLst/>
          </a:prstGeom>
          <a:solidFill>
            <a:schemeClr val="bg1"/>
          </a:solidFill>
          <a:ln w="28575">
            <a:solidFill>
              <a:srgbClr val="750001"/>
            </a:solidFill>
          </a:ln>
        </p:spPr>
        <p:txBody>
          <a:bodyPr wrap="square" rtlCol="0">
            <a:spAutoFit/>
          </a:bodyPr>
          <a:lstStyle/>
          <a:p>
            <a:pPr algn="just"/>
            <a:r>
              <a:rPr lang="en-GB" dirty="0"/>
              <a:t>Note that it was automatically changed to “the PDB coordinates”</a:t>
            </a:r>
            <a:endParaRPr lang="en-GB" i="1" dirty="0"/>
          </a:p>
        </p:txBody>
      </p:sp>
    </p:spTree>
    <p:extLst>
      <p:ext uri="{BB962C8B-B14F-4D97-AF65-F5344CB8AC3E}">
        <p14:creationId xmlns:p14="http://schemas.microsoft.com/office/powerpoint/2010/main" val="1867031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B7866-DAF1-84B4-F51C-4D6E0E3C1C0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D80A8B9-0524-5CF9-0736-C276C981032A}"/>
              </a:ext>
            </a:extLst>
          </p:cNvPr>
          <p:cNvPicPr>
            <a:picLocks noChangeAspect="1"/>
          </p:cNvPicPr>
          <p:nvPr/>
        </p:nvPicPr>
        <p:blipFill>
          <a:blip r:embed="rId2"/>
          <a:stretch>
            <a:fillRect/>
          </a:stretch>
        </p:blipFill>
        <p:spPr>
          <a:xfrm>
            <a:off x="-1" y="988828"/>
            <a:ext cx="9600663" cy="5869173"/>
          </a:xfrm>
          <a:prstGeom prst="rect">
            <a:avLst/>
          </a:prstGeom>
        </p:spPr>
      </p:pic>
      <p:sp>
        <p:nvSpPr>
          <p:cNvPr id="2" name="TextBox 1">
            <a:extLst>
              <a:ext uri="{FF2B5EF4-FFF2-40B4-BE49-F238E27FC236}">
                <a16:creationId xmlns:a16="http://schemas.microsoft.com/office/drawing/2014/main" id="{5EFC434F-81CF-4D34-8C1F-AD4A3768CF05}"/>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4" name="Slide Number Placeholder 3">
            <a:extLst>
              <a:ext uri="{FF2B5EF4-FFF2-40B4-BE49-F238E27FC236}">
                <a16:creationId xmlns:a16="http://schemas.microsoft.com/office/drawing/2014/main" id="{D3F33698-1B13-89DA-6D34-057BD2C8D89A}"/>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22</a:t>
            </a:fld>
            <a:endParaRPr lang="en-DE"/>
          </a:p>
        </p:txBody>
      </p:sp>
      <p:sp>
        <p:nvSpPr>
          <p:cNvPr id="5" name="TextBox 4">
            <a:extLst>
              <a:ext uri="{FF2B5EF4-FFF2-40B4-BE49-F238E27FC236}">
                <a16:creationId xmlns:a16="http://schemas.microsoft.com/office/drawing/2014/main" id="{2889A59B-5A44-7ED5-CEAE-ADDD342E3912}"/>
              </a:ext>
            </a:extLst>
          </p:cNvPr>
          <p:cNvSpPr txBox="1"/>
          <p:nvPr/>
        </p:nvSpPr>
        <p:spPr>
          <a:xfrm>
            <a:off x="5625508" y="1159523"/>
            <a:ext cx="4133832" cy="646331"/>
          </a:xfrm>
          <a:prstGeom prst="rect">
            <a:avLst/>
          </a:prstGeom>
          <a:solidFill>
            <a:schemeClr val="bg1"/>
          </a:solidFill>
          <a:ln w="28575">
            <a:solidFill>
              <a:srgbClr val="750001"/>
            </a:solidFill>
          </a:ln>
        </p:spPr>
        <p:txBody>
          <a:bodyPr wrap="square" rtlCol="0">
            <a:spAutoFit/>
          </a:bodyPr>
          <a:lstStyle/>
          <a:p>
            <a:pPr algn="just"/>
            <a:r>
              <a:rPr lang="en-GB" dirty="0"/>
              <a:t>Note that it was automatically changed to “the PDB coordinates”</a:t>
            </a:r>
            <a:endParaRPr lang="en-GB" i="1" dirty="0"/>
          </a:p>
        </p:txBody>
      </p:sp>
      <p:sp>
        <p:nvSpPr>
          <p:cNvPr id="11" name="Rectangle 10">
            <a:extLst>
              <a:ext uri="{FF2B5EF4-FFF2-40B4-BE49-F238E27FC236}">
                <a16:creationId xmlns:a16="http://schemas.microsoft.com/office/drawing/2014/main" id="{B51F3723-49BB-E936-7D9B-0F3F4D0B02B8}"/>
              </a:ext>
            </a:extLst>
          </p:cNvPr>
          <p:cNvSpPr/>
          <p:nvPr/>
        </p:nvSpPr>
        <p:spPr>
          <a:xfrm flipV="1">
            <a:off x="1164456" y="3128053"/>
            <a:ext cx="1334195" cy="15948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a:extLst>
              <a:ext uri="{FF2B5EF4-FFF2-40B4-BE49-F238E27FC236}">
                <a16:creationId xmlns:a16="http://schemas.microsoft.com/office/drawing/2014/main" id="{761621DE-FB39-FE3F-8F63-938A7E6049A4}"/>
              </a:ext>
            </a:extLst>
          </p:cNvPr>
          <p:cNvCxnSpPr>
            <a:cxnSpLocks/>
            <a:stCxn id="10" idx="1"/>
            <a:endCxn id="11" idx="3"/>
          </p:cNvCxnSpPr>
          <p:nvPr/>
        </p:nvCxnSpPr>
        <p:spPr>
          <a:xfrm rot="10800000" flipV="1">
            <a:off x="2498652" y="2667638"/>
            <a:ext cx="3126857" cy="540157"/>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718A1EF-A5F4-D237-898D-DCF21D8861BF}"/>
              </a:ext>
            </a:extLst>
          </p:cNvPr>
          <p:cNvSpPr txBox="1"/>
          <p:nvPr/>
        </p:nvSpPr>
        <p:spPr>
          <a:xfrm>
            <a:off x="5625508" y="2067474"/>
            <a:ext cx="4133832" cy="1200329"/>
          </a:xfrm>
          <a:prstGeom prst="rect">
            <a:avLst/>
          </a:prstGeom>
          <a:solidFill>
            <a:schemeClr val="bg1"/>
          </a:solidFill>
          <a:ln w="28575">
            <a:solidFill>
              <a:srgbClr val="750001"/>
            </a:solidFill>
          </a:ln>
        </p:spPr>
        <p:txBody>
          <a:bodyPr wrap="square" rtlCol="0">
            <a:spAutoFit/>
          </a:bodyPr>
          <a:lstStyle/>
          <a:p>
            <a:pPr algn="just"/>
            <a:r>
              <a:rPr lang="en-GB" dirty="0"/>
              <a:t>Check if this box is already enabled. By selecting it, the platform will take care of the protonation of your system based on the set </a:t>
            </a:r>
            <a:r>
              <a:rPr lang="en-GB" dirty="0" err="1"/>
              <a:t>pH.</a:t>
            </a:r>
            <a:endParaRPr lang="en-GB" dirty="0"/>
          </a:p>
        </p:txBody>
      </p:sp>
      <p:sp>
        <p:nvSpPr>
          <p:cNvPr id="8" name="Rectangle 7">
            <a:extLst>
              <a:ext uri="{FF2B5EF4-FFF2-40B4-BE49-F238E27FC236}">
                <a16:creationId xmlns:a16="http://schemas.microsoft.com/office/drawing/2014/main" id="{FA483389-EE8C-1E76-2613-C4DB1C1442BF}"/>
              </a:ext>
            </a:extLst>
          </p:cNvPr>
          <p:cNvSpPr/>
          <p:nvPr/>
        </p:nvSpPr>
        <p:spPr>
          <a:xfrm>
            <a:off x="5401341" y="805352"/>
            <a:ext cx="4933506" cy="1052129"/>
          </a:xfrm>
          <a:prstGeom prst="rect">
            <a:avLst/>
          </a:prstGeom>
          <a:solidFill>
            <a:schemeClr val="bg1">
              <a:alpha val="94727"/>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723031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E00FB-5458-648F-C42C-0333A65547C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6CC86CC-219D-6D21-08F3-106C4DA35680}"/>
              </a:ext>
            </a:extLst>
          </p:cNvPr>
          <p:cNvPicPr>
            <a:picLocks noChangeAspect="1"/>
          </p:cNvPicPr>
          <p:nvPr/>
        </p:nvPicPr>
        <p:blipFill>
          <a:blip r:embed="rId2"/>
          <a:stretch>
            <a:fillRect/>
          </a:stretch>
        </p:blipFill>
        <p:spPr>
          <a:xfrm>
            <a:off x="-1" y="988828"/>
            <a:ext cx="9600663" cy="5869173"/>
          </a:xfrm>
          <a:prstGeom prst="rect">
            <a:avLst/>
          </a:prstGeom>
        </p:spPr>
      </p:pic>
      <p:sp>
        <p:nvSpPr>
          <p:cNvPr id="2" name="TextBox 1">
            <a:extLst>
              <a:ext uri="{FF2B5EF4-FFF2-40B4-BE49-F238E27FC236}">
                <a16:creationId xmlns:a16="http://schemas.microsoft.com/office/drawing/2014/main" id="{B25A7928-6005-F807-A99A-525A874F578C}"/>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4" name="Slide Number Placeholder 3">
            <a:extLst>
              <a:ext uri="{FF2B5EF4-FFF2-40B4-BE49-F238E27FC236}">
                <a16:creationId xmlns:a16="http://schemas.microsoft.com/office/drawing/2014/main" id="{423FC133-1077-C2AE-8185-196B354DA7B8}"/>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23</a:t>
            </a:fld>
            <a:endParaRPr lang="en-DE"/>
          </a:p>
        </p:txBody>
      </p:sp>
      <p:sp>
        <p:nvSpPr>
          <p:cNvPr id="5" name="TextBox 4">
            <a:extLst>
              <a:ext uri="{FF2B5EF4-FFF2-40B4-BE49-F238E27FC236}">
                <a16:creationId xmlns:a16="http://schemas.microsoft.com/office/drawing/2014/main" id="{BAEAF0E2-C179-6F30-D40D-C988ECFBD2F1}"/>
              </a:ext>
            </a:extLst>
          </p:cNvPr>
          <p:cNvSpPr txBox="1"/>
          <p:nvPr/>
        </p:nvSpPr>
        <p:spPr>
          <a:xfrm>
            <a:off x="5625508" y="1159523"/>
            <a:ext cx="4133832" cy="646331"/>
          </a:xfrm>
          <a:prstGeom prst="rect">
            <a:avLst/>
          </a:prstGeom>
          <a:solidFill>
            <a:schemeClr val="bg1"/>
          </a:solidFill>
          <a:ln w="28575">
            <a:solidFill>
              <a:srgbClr val="750001"/>
            </a:solidFill>
          </a:ln>
        </p:spPr>
        <p:txBody>
          <a:bodyPr wrap="square" rtlCol="0">
            <a:spAutoFit/>
          </a:bodyPr>
          <a:lstStyle/>
          <a:p>
            <a:pPr algn="just"/>
            <a:r>
              <a:rPr lang="en-GB" dirty="0"/>
              <a:t>Note that it was automatically changed to “the PDB coordinates”</a:t>
            </a:r>
            <a:endParaRPr lang="en-GB" i="1" dirty="0"/>
          </a:p>
        </p:txBody>
      </p:sp>
      <p:sp>
        <p:nvSpPr>
          <p:cNvPr id="10" name="TextBox 9">
            <a:extLst>
              <a:ext uri="{FF2B5EF4-FFF2-40B4-BE49-F238E27FC236}">
                <a16:creationId xmlns:a16="http://schemas.microsoft.com/office/drawing/2014/main" id="{7DBDE725-D862-EE1A-A36C-D1CFBC7E6BC2}"/>
              </a:ext>
            </a:extLst>
          </p:cNvPr>
          <p:cNvSpPr txBox="1"/>
          <p:nvPr/>
        </p:nvSpPr>
        <p:spPr>
          <a:xfrm>
            <a:off x="5625508" y="2067474"/>
            <a:ext cx="4133832" cy="1200329"/>
          </a:xfrm>
          <a:prstGeom prst="rect">
            <a:avLst/>
          </a:prstGeom>
          <a:solidFill>
            <a:schemeClr val="bg1"/>
          </a:solidFill>
          <a:ln w="28575">
            <a:solidFill>
              <a:srgbClr val="750001"/>
            </a:solidFill>
          </a:ln>
        </p:spPr>
        <p:txBody>
          <a:bodyPr wrap="square" rtlCol="0">
            <a:spAutoFit/>
          </a:bodyPr>
          <a:lstStyle/>
          <a:p>
            <a:pPr algn="just"/>
            <a:r>
              <a:rPr lang="en-GB" dirty="0"/>
              <a:t>Check if this box is already enabled. By selecting it, the platform will take care of the protonation of your system based on the set </a:t>
            </a:r>
            <a:r>
              <a:rPr lang="en-GB" dirty="0" err="1"/>
              <a:t>pH.</a:t>
            </a:r>
            <a:endParaRPr lang="en-GB" dirty="0"/>
          </a:p>
        </p:txBody>
      </p:sp>
      <p:cxnSp>
        <p:nvCxnSpPr>
          <p:cNvPr id="16" name="Elbow Connector 15">
            <a:extLst>
              <a:ext uri="{FF2B5EF4-FFF2-40B4-BE49-F238E27FC236}">
                <a16:creationId xmlns:a16="http://schemas.microsoft.com/office/drawing/2014/main" id="{6995950F-6C9E-EBBC-3C92-3EC7DAE9F55A}"/>
              </a:ext>
            </a:extLst>
          </p:cNvPr>
          <p:cNvCxnSpPr>
            <a:cxnSpLocks/>
            <a:stCxn id="15" idx="1"/>
            <a:endCxn id="18" idx="3"/>
          </p:cNvCxnSpPr>
          <p:nvPr/>
        </p:nvCxnSpPr>
        <p:spPr>
          <a:xfrm rot="10800000" flipV="1">
            <a:off x="1722474" y="3939460"/>
            <a:ext cx="3903034" cy="160952"/>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37978DD-F136-4FB2-FB5E-22A26AADE9A2}"/>
              </a:ext>
            </a:extLst>
          </p:cNvPr>
          <p:cNvSpPr/>
          <p:nvPr/>
        </p:nvSpPr>
        <p:spPr>
          <a:xfrm flipV="1">
            <a:off x="891553" y="4017953"/>
            <a:ext cx="830921" cy="16491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F1D9873-4F53-B8D4-3DC6-E37FE774AFAF}"/>
              </a:ext>
            </a:extLst>
          </p:cNvPr>
          <p:cNvSpPr txBox="1"/>
          <p:nvPr/>
        </p:nvSpPr>
        <p:spPr>
          <a:xfrm>
            <a:off x="5625508" y="3477795"/>
            <a:ext cx="4133832" cy="923330"/>
          </a:xfrm>
          <a:prstGeom prst="rect">
            <a:avLst/>
          </a:prstGeom>
          <a:solidFill>
            <a:schemeClr val="bg1"/>
          </a:solidFill>
          <a:ln w="28575">
            <a:solidFill>
              <a:srgbClr val="750001"/>
            </a:solidFill>
          </a:ln>
        </p:spPr>
        <p:txBody>
          <a:bodyPr wrap="square" rtlCol="0">
            <a:spAutoFit/>
          </a:bodyPr>
          <a:lstStyle/>
          <a:p>
            <a:pPr algn="just"/>
            <a:r>
              <a:rPr lang="en-GB" dirty="0"/>
              <a:t>Alternatively, you can customize the protonation states of the amino acids to suit your specific intentions.</a:t>
            </a:r>
          </a:p>
        </p:txBody>
      </p:sp>
      <p:sp>
        <p:nvSpPr>
          <p:cNvPr id="8" name="Rectangle 7">
            <a:extLst>
              <a:ext uri="{FF2B5EF4-FFF2-40B4-BE49-F238E27FC236}">
                <a16:creationId xmlns:a16="http://schemas.microsoft.com/office/drawing/2014/main" id="{0CBA477D-496C-A7F6-4B75-7B0644A0DF2F}"/>
              </a:ext>
            </a:extLst>
          </p:cNvPr>
          <p:cNvSpPr/>
          <p:nvPr/>
        </p:nvSpPr>
        <p:spPr>
          <a:xfrm>
            <a:off x="5401341" y="805352"/>
            <a:ext cx="4933506" cy="2574853"/>
          </a:xfrm>
          <a:prstGeom prst="rect">
            <a:avLst/>
          </a:prstGeom>
          <a:solidFill>
            <a:schemeClr val="bg1">
              <a:alpha val="94727"/>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824632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B246D-B102-CEE0-8D59-B7200619D87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0F9867A-1460-70F4-F475-7527768C4D32}"/>
              </a:ext>
            </a:extLst>
          </p:cNvPr>
          <p:cNvPicPr>
            <a:picLocks noChangeAspect="1"/>
          </p:cNvPicPr>
          <p:nvPr/>
        </p:nvPicPr>
        <p:blipFill>
          <a:blip r:embed="rId2"/>
          <a:stretch>
            <a:fillRect/>
          </a:stretch>
        </p:blipFill>
        <p:spPr>
          <a:xfrm>
            <a:off x="-1" y="988828"/>
            <a:ext cx="9600663" cy="5869173"/>
          </a:xfrm>
          <a:prstGeom prst="rect">
            <a:avLst/>
          </a:prstGeom>
        </p:spPr>
      </p:pic>
      <p:sp>
        <p:nvSpPr>
          <p:cNvPr id="2" name="TextBox 1">
            <a:extLst>
              <a:ext uri="{FF2B5EF4-FFF2-40B4-BE49-F238E27FC236}">
                <a16:creationId xmlns:a16="http://schemas.microsoft.com/office/drawing/2014/main" id="{EC1FF3A4-2054-D642-F870-3A3AE8874483}"/>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4" name="Slide Number Placeholder 3">
            <a:extLst>
              <a:ext uri="{FF2B5EF4-FFF2-40B4-BE49-F238E27FC236}">
                <a16:creationId xmlns:a16="http://schemas.microsoft.com/office/drawing/2014/main" id="{1F7EF90C-1184-29B2-6DA7-F0D0AE168080}"/>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24</a:t>
            </a:fld>
            <a:endParaRPr lang="en-DE"/>
          </a:p>
        </p:txBody>
      </p:sp>
      <p:sp>
        <p:nvSpPr>
          <p:cNvPr id="5" name="TextBox 4">
            <a:extLst>
              <a:ext uri="{FF2B5EF4-FFF2-40B4-BE49-F238E27FC236}">
                <a16:creationId xmlns:a16="http://schemas.microsoft.com/office/drawing/2014/main" id="{2DF62419-5E68-D961-7D8D-9539AC4D512B}"/>
              </a:ext>
            </a:extLst>
          </p:cNvPr>
          <p:cNvSpPr txBox="1"/>
          <p:nvPr/>
        </p:nvSpPr>
        <p:spPr>
          <a:xfrm>
            <a:off x="5625508" y="1159523"/>
            <a:ext cx="4133832" cy="646331"/>
          </a:xfrm>
          <a:prstGeom prst="rect">
            <a:avLst/>
          </a:prstGeom>
          <a:solidFill>
            <a:schemeClr val="bg1"/>
          </a:solidFill>
          <a:ln w="28575">
            <a:solidFill>
              <a:srgbClr val="750001"/>
            </a:solidFill>
          </a:ln>
        </p:spPr>
        <p:txBody>
          <a:bodyPr wrap="square" rtlCol="0">
            <a:spAutoFit/>
          </a:bodyPr>
          <a:lstStyle/>
          <a:p>
            <a:pPr algn="just"/>
            <a:r>
              <a:rPr lang="en-GB" dirty="0"/>
              <a:t>Note that it was automatically changed to “the PDB coordinates”</a:t>
            </a:r>
            <a:endParaRPr lang="en-GB" i="1" dirty="0"/>
          </a:p>
        </p:txBody>
      </p:sp>
      <p:sp>
        <p:nvSpPr>
          <p:cNvPr id="10" name="TextBox 9">
            <a:extLst>
              <a:ext uri="{FF2B5EF4-FFF2-40B4-BE49-F238E27FC236}">
                <a16:creationId xmlns:a16="http://schemas.microsoft.com/office/drawing/2014/main" id="{F813765D-F349-F6E6-0772-C146C933CA2F}"/>
              </a:ext>
            </a:extLst>
          </p:cNvPr>
          <p:cNvSpPr txBox="1"/>
          <p:nvPr/>
        </p:nvSpPr>
        <p:spPr>
          <a:xfrm>
            <a:off x="5625508" y="2067474"/>
            <a:ext cx="4133832" cy="1200329"/>
          </a:xfrm>
          <a:prstGeom prst="rect">
            <a:avLst/>
          </a:prstGeom>
          <a:solidFill>
            <a:schemeClr val="bg1"/>
          </a:solidFill>
          <a:ln w="28575">
            <a:solidFill>
              <a:srgbClr val="750001"/>
            </a:solidFill>
          </a:ln>
        </p:spPr>
        <p:txBody>
          <a:bodyPr wrap="square" rtlCol="0">
            <a:spAutoFit/>
          </a:bodyPr>
          <a:lstStyle/>
          <a:p>
            <a:pPr algn="just"/>
            <a:r>
              <a:rPr lang="en-GB" dirty="0"/>
              <a:t>Check if this box is already enabled. By selecting it, the platform will take care of the protonation of your system based on the set </a:t>
            </a:r>
            <a:r>
              <a:rPr lang="en-GB" dirty="0" err="1"/>
              <a:t>pH.</a:t>
            </a:r>
            <a:endParaRPr lang="en-GB" dirty="0"/>
          </a:p>
        </p:txBody>
      </p:sp>
      <p:sp>
        <p:nvSpPr>
          <p:cNvPr id="15" name="TextBox 14">
            <a:extLst>
              <a:ext uri="{FF2B5EF4-FFF2-40B4-BE49-F238E27FC236}">
                <a16:creationId xmlns:a16="http://schemas.microsoft.com/office/drawing/2014/main" id="{BBA5D8F9-1AA1-5881-C74D-D4E33CED4B13}"/>
              </a:ext>
            </a:extLst>
          </p:cNvPr>
          <p:cNvSpPr txBox="1"/>
          <p:nvPr/>
        </p:nvSpPr>
        <p:spPr>
          <a:xfrm>
            <a:off x="5625508" y="3477795"/>
            <a:ext cx="4133832" cy="923330"/>
          </a:xfrm>
          <a:prstGeom prst="rect">
            <a:avLst/>
          </a:prstGeom>
          <a:solidFill>
            <a:schemeClr val="bg1"/>
          </a:solidFill>
          <a:ln w="28575">
            <a:solidFill>
              <a:srgbClr val="750001"/>
            </a:solidFill>
          </a:ln>
        </p:spPr>
        <p:txBody>
          <a:bodyPr wrap="square" rtlCol="0">
            <a:spAutoFit/>
          </a:bodyPr>
          <a:lstStyle/>
          <a:p>
            <a:pPr algn="just"/>
            <a:r>
              <a:rPr lang="en-GB" dirty="0"/>
              <a:t>Alternatively, you can customize the protonation states of the amino acids to suit your specific intentions.</a:t>
            </a:r>
          </a:p>
        </p:txBody>
      </p:sp>
      <p:sp>
        <p:nvSpPr>
          <p:cNvPr id="21" name="Rectangle 20">
            <a:extLst>
              <a:ext uri="{FF2B5EF4-FFF2-40B4-BE49-F238E27FC236}">
                <a16:creationId xmlns:a16="http://schemas.microsoft.com/office/drawing/2014/main" id="{D835FB9A-41C7-F9A6-1152-48E7F05DADDB}"/>
              </a:ext>
            </a:extLst>
          </p:cNvPr>
          <p:cNvSpPr/>
          <p:nvPr/>
        </p:nvSpPr>
        <p:spPr>
          <a:xfrm flipV="1">
            <a:off x="891553" y="3377926"/>
            <a:ext cx="1541107" cy="37002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Elbow Connector 21">
            <a:extLst>
              <a:ext uri="{FF2B5EF4-FFF2-40B4-BE49-F238E27FC236}">
                <a16:creationId xmlns:a16="http://schemas.microsoft.com/office/drawing/2014/main" id="{B275E8BA-B9AB-BFF9-F3B5-72AD6AF66391}"/>
              </a:ext>
            </a:extLst>
          </p:cNvPr>
          <p:cNvCxnSpPr>
            <a:cxnSpLocks/>
            <a:stCxn id="20" idx="1"/>
            <a:endCxn id="21" idx="3"/>
          </p:cNvCxnSpPr>
          <p:nvPr/>
        </p:nvCxnSpPr>
        <p:spPr>
          <a:xfrm rot="10800000">
            <a:off x="2432660" y="3562941"/>
            <a:ext cx="3192848" cy="1708349"/>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E9826A6-0778-59D3-D82E-DB5A4B79F66B}"/>
              </a:ext>
            </a:extLst>
          </p:cNvPr>
          <p:cNvSpPr txBox="1"/>
          <p:nvPr/>
        </p:nvSpPr>
        <p:spPr>
          <a:xfrm>
            <a:off x="5625508" y="4671124"/>
            <a:ext cx="4133832" cy="1200329"/>
          </a:xfrm>
          <a:prstGeom prst="rect">
            <a:avLst/>
          </a:prstGeom>
          <a:solidFill>
            <a:schemeClr val="bg1"/>
          </a:solidFill>
          <a:ln w="28575">
            <a:solidFill>
              <a:srgbClr val="750001"/>
            </a:solidFill>
          </a:ln>
        </p:spPr>
        <p:txBody>
          <a:bodyPr wrap="square" rtlCol="0">
            <a:spAutoFit/>
          </a:bodyPr>
          <a:lstStyle/>
          <a:p>
            <a:pPr algn="just"/>
            <a:r>
              <a:rPr lang="en-GB" dirty="0"/>
              <a:t>CHARMM-GUI automatically defines the termini group patching to ensure they are properly represented in the simulation, but you can customize it if needed.</a:t>
            </a:r>
          </a:p>
        </p:txBody>
      </p:sp>
      <p:sp>
        <p:nvSpPr>
          <p:cNvPr id="8" name="Rectangle 7">
            <a:extLst>
              <a:ext uri="{FF2B5EF4-FFF2-40B4-BE49-F238E27FC236}">
                <a16:creationId xmlns:a16="http://schemas.microsoft.com/office/drawing/2014/main" id="{8A106CCB-5577-7C6C-715A-1F73672FC459}"/>
              </a:ext>
            </a:extLst>
          </p:cNvPr>
          <p:cNvSpPr/>
          <p:nvPr/>
        </p:nvSpPr>
        <p:spPr>
          <a:xfrm>
            <a:off x="5401341" y="805352"/>
            <a:ext cx="4933506" cy="3713485"/>
          </a:xfrm>
          <a:prstGeom prst="rect">
            <a:avLst/>
          </a:prstGeom>
          <a:solidFill>
            <a:schemeClr val="bg1">
              <a:alpha val="94727"/>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2031106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AE7F9-DCA4-3FEF-B95C-6C7426E988F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B1F30EA-B354-D0C6-0793-D43B0CA967B3}"/>
              </a:ext>
            </a:extLst>
          </p:cNvPr>
          <p:cNvPicPr>
            <a:picLocks noChangeAspect="1"/>
          </p:cNvPicPr>
          <p:nvPr/>
        </p:nvPicPr>
        <p:blipFill>
          <a:blip r:embed="rId2"/>
          <a:stretch>
            <a:fillRect/>
          </a:stretch>
        </p:blipFill>
        <p:spPr>
          <a:xfrm>
            <a:off x="-1" y="988828"/>
            <a:ext cx="9600663" cy="5869173"/>
          </a:xfrm>
          <a:prstGeom prst="rect">
            <a:avLst/>
          </a:prstGeom>
        </p:spPr>
      </p:pic>
      <p:sp>
        <p:nvSpPr>
          <p:cNvPr id="2" name="TextBox 1">
            <a:extLst>
              <a:ext uri="{FF2B5EF4-FFF2-40B4-BE49-F238E27FC236}">
                <a16:creationId xmlns:a16="http://schemas.microsoft.com/office/drawing/2014/main" id="{2C7778CA-40B4-A61C-CDB2-649CDEE46BC5}"/>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4" name="Slide Number Placeholder 3">
            <a:extLst>
              <a:ext uri="{FF2B5EF4-FFF2-40B4-BE49-F238E27FC236}">
                <a16:creationId xmlns:a16="http://schemas.microsoft.com/office/drawing/2014/main" id="{5B58EC02-826F-1758-81D2-017C0EDD0243}"/>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25</a:t>
            </a:fld>
            <a:endParaRPr lang="en-DE"/>
          </a:p>
        </p:txBody>
      </p:sp>
      <p:sp>
        <p:nvSpPr>
          <p:cNvPr id="5" name="TextBox 4">
            <a:extLst>
              <a:ext uri="{FF2B5EF4-FFF2-40B4-BE49-F238E27FC236}">
                <a16:creationId xmlns:a16="http://schemas.microsoft.com/office/drawing/2014/main" id="{27C0326C-A3F3-2A3D-3A77-B14431F52001}"/>
              </a:ext>
            </a:extLst>
          </p:cNvPr>
          <p:cNvSpPr txBox="1"/>
          <p:nvPr/>
        </p:nvSpPr>
        <p:spPr>
          <a:xfrm>
            <a:off x="5625508" y="1159523"/>
            <a:ext cx="4133832" cy="646331"/>
          </a:xfrm>
          <a:prstGeom prst="rect">
            <a:avLst/>
          </a:prstGeom>
          <a:solidFill>
            <a:schemeClr val="bg1"/>
          </a:solidFill>
          <a:ln w="28575">
            <a:solidFill>
              <a:srgbClr val="750001"/>
            </a:solidFill>
          </a:ln>
        </p:spPr>
        <p:txBody>
          <a:bodyPr wrap="square" rtlCol="0">
            <a:spAutoFit/>
          </a:bodyPr>
          <a:lstStyle/>
          <a:p>
            <a:pPr algn="just"/>
            <a:r>
              <a:rPr lang="en-GB" dirty="0"/>
              <a:t>Note that it was automatically changed to “the PDB coordinates”</a:t>
            </a:r>
            <a:endParaRPr lang="en-GB" i="1" dirty="0"/>
          </a:p>
        </p:txBody>
      </p:sp>
      <p:sp>
        <p:nvSpPr>
          <p:cNvPr id="10" name="TextBox 9">
            <a:extLst>
              <a:ext uri="{FF2B5EF4-FFF2-40B4-BE49-F238E27FC236}">
                <a16:creationId xmlns:a16="http://schemas.microsoft.com/office/drawing/2014/main" id="{ADF2D876-7FD0-7519-B41C-B28AA5EA69A8}"/>
              </a:ext>
            </a:extLst>
          </p:cNvPr>
          <p:cNvSpPr txBox="1"/>
          <p:nvPr/>
        </p:nvSpPr>
        <p:spPr>
          <a:xfrm>
            <a:off x="5625508" y="2067474"/>
            <a:ext cx="4133832" cy="1200329"/>
          </a:xfrm>
          <a:prstGeom prst="rect">
            <a:avLst/>
          </a:prstGeom>
          <a:solidFill>
            <a:schemeClr val="bg1"/>
          </a:solidFill>
          <a:ln w="28575">
            <a:solidFill>
              <a:srgbClr val="750001"/>
            </a:solidFill>
          </a:ln>
        </p:spPr>
        <p:txBody>
          <a:bodyPr wrap="square" rtlCol="0">
            <a:spAutoFit/>
          </a:bodyPr>
          <a:lstStyle/>
          <a:p>
            <a:pPr algn="just"/>
            <a:r>
              <a:rPr lang="en-GB" dirty="0"/>
              <a:t>Check if this box is already enabled. By selecting it, the platform will take care of the protonation of your system based on the set </a:t>
            </a:r>
            <a:r>
              <a:rPr lang="en-GB" dirty="0" err="1"/>
              <a:t>pH.</a:t>
            </a:r>
            <a:endParaRPr lang="en-GB" dirty="0"/>
          </a:p>
        </p:txBody>
      </p:sp>
      <p:sp>
        <p:nvSpPr>
          <p:cNvPr id="15" name="TextBox 14">
            <a:extLst>
              <a:ext uri="{FF2B5EF4-FFF2-40B4-BE49-F238E27FC236}">
                <a16:creationId xmlns:a16="http://schemas.microsoft.com/office/drawing/2014/main" id="{C77CA361-83EC-8050-3172-FA69C9FE9B5A}"/>
              </a:ext>
            </a:extLst>
          </p:cNvPr>
          <p:cNvSpPr txBox="1"/>
          <p:nvPr/>
        </p:nvSpPr>
        <p:spPr>
          <a:xfrm>
            <a:off x="5625508" y="3477795"/>
            <a:ext cx="4133832" cy="923330"/>
          </a:xfrm>
          <a:prstGeom prst="rect">
            <a:avLst/>
          </a:prstGeom>
          <a:solidFill>
            <a:schemeClr val="bg1"/>
          </a:solidFill>
          <a:ln w="28575">
            <a:solidFill>
              <a:srgbClr val="750001"/>
            </a:solidFill>
          </a:ln>
        </p:spPr>
        <p:txBody>
          <a:bodyPr wrap="square" rtlCol="0">
            <a:spAutoFit/>
          </a:bodyPr>
          <a:lstStyle/>
          <a:p>
            <a:pPr algn="just"/>
            <a:r>
              <a:rPr lang="en-GB" dirty="0"/>
              <a:t>Alternatively, you can customize the protonation states of the amino acids to suit your specific intentions.</a:t>
            </a:r>
          </a:p>
        </p:txBody>
      </p:sp>
      <p:sp>
        <p:nvSpPr>
          <p:cNvPr id="21" name="Rectangle 20">
            <a:extLst>
              <a:ext uri="{FF2B5EF4-FFF2-40B4-BE49-F238E27FC236}">
                <a16:creationId xmlns:a16="http://schemas.microsoft.com/office/drawing/2014/main" id="{F83CE772-C9DA-21B7-ECC8-8801A2F11DF8}"/>
              </a:ext>
            </a:extLst>
          </p:cNvPr>
          <p:cNvSpPr/>
          <p:nvPr/>
        </p:nvSpPr>
        <p:spPr>
          <a:xfrm flipV="1">
            <a:off x="891553" y="3738399"/>
            <a:ext cx="1541107" cy="290155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25F4F1C-5A44-D461-B360-6F2F34E2A51D}"/>
              </a:ext>
            </a:extLst>
          </p:cNvPr>
          <p:cNvSpPr txBox="1"/>
          <p:nvPr/>
        </p:nvSpPr>
        <p:spPr>
          <a:xfrm>
            <a:off x="5625508" y="4671124"/>
            <a:ext cx="4133832" cy="1200329"/>
          </a:xfrm>
          <a:prstGeom prst="rect">
            <a:avLst/>
          </a:prstGeom>
          <a:solidFill>
            <a:schemeClr val="bg1"/>
          </a:solidFill>
          <a:ln w="28575">
            <a:solidFill>
              <a:srgbClr val="750001"/>
            </a:solidFill>
          </a:ln>
        </p:spPr>
        <p:txBody>
          <a:bodyPr wrap="square" rtlCol="0">
            <a:spAutoFit/>
          </a:bodyPr>
          <a:lstStyle/>
          <a:p>
            <a:pPr algn="just"/>
            <a:r>
              <a:rPr lang="en-GB" dirty="0"/>
              <a:t>CHARMM-GUI automatically defines the termini group patching to ensure they are properly represented in the simulation, but you can customize it if needed.</a:t>
            </a:r>
          </a:p>
        </p:txBody>
      </p:sp>
      <p:sp>
        <p:nvSpPr>
          <p:cNvPr id="8" name="Rectangle 7">
            <a:extLst>
              <a:ext uri="{FF2B5EF4-FFF2-40B4-BE49-F238E27FC236}">
                <a16:creationId xmlns:a16="http://schemas.microsoft.com/office/drawing/2014/main" id="{21F59FC6-1372-00BA-BE85-8D1D4FD9F7C2}"/>
              </a:ext>
            </a:extLst>
          </p:cNvPr>
          <p:cNvSpPr/>
          <p:nvPr/>
        </p:nvSpPr>
        <p:spPr>
          <a:xfrm>
            <a:off x="5401341" y="805352"/>
            <a:ext cx="4933506" cy="5129318"/>
          </a:xfrm>
          <a:prstGeom prst="rect">
            <a:avLst/>
          </a:prstGeom>
          <a:solidFill>
            <a:schemeClr val="bg1">
              <a:alpha val="9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2" name="Elbow Connector 21">
            <a:extLst>
              <a:ext uri="{FF2B5EF4-FFF2-40B4-BE49-F238E27FC236}">
                <a16:creationId xmlns:a16="http://schemas.microsoft.com/office/drawing/2014/main" id="{4AFB4D2C-0636-81AE-98EB-4C2ABA29DA42}"/>
              </a:ext>
            </a:extLst>
          </p:cNvPr>
          <p:cNvCxnSpPr>
            <a:cxnSpLocks/>
            <a:stCxn id="11" idx="1"/>
            <a:endCxn id="21" idx="3"/>
          </p:cNvCxnSpPr>
          <p:nvPr/>
        </p:nvCxnSpPr>
        <p:spPr>
          <a:xfrm rot="10800000">
            <a:off x="2432660" y="5189175"/>
            <a:ext cx="3192848" cy="68667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4017DBB-AA5F-2917-0A94-B8BAD5091BEA}"/>
              </a:ext>
            </a:extLst>
          </p:cNvPr>
          <p:cNvSpPr txBox="1"/>
          <p:nvPr/>
        </p:nvSpPr>
        <p:spPr>
          <a:xfrm>
            <a:off x="5625508" y="5414180"/>
            <a:ext cx="4133832" cy="923330"/>
          </a:xfrm>
          <a:prstGeom prst="rect">
            <a:avLst/>
          </a:prstGeom>
          <a:solidFill>
            <a:schemeClr val="bg1"/>
          </a:solidFill>
          <a:ln w="28575">
            <a:solidFill>
              <a:srgbClr val="750001"/>
            </a:solidFill>
          </a:ln>
        </p:spPr>
        <p:txBody>
          <a:bodyPr wrap="square" rtlCol="0">
            <a:spAutoFit/>
          </a:bodyPr>
          <a:lstStyle/>
          <a:p>
            <a:pPr algn="just"/>
            <a:r>
              <a:rPr lang="en-GB" dirty="0"/>
              <a:t>You can also perform mutations, add post-translational, and a whole set of customization for your system if it needs.</a:t>
            </a:r>
          </a:p>
        </p:txBody>
      </p:sp>
    </p:spTree>
    <p:extLst>
      <p:ext uri="{BB962C8B-B14F-4D97-AF65-F5344CB8AC3E}">
        <p14:creationId xmlns:p14="http://schemas.microsoft.com/office/powerpoint/2010/main" val="28908163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EC037-FDB8-EA64-3259-0FB51306D46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3CCC2F3-DBDF-699A-4D3E-A6F24A85B0B4}"/>
              </a:ext>
            </a:extLst>
          </p:cNvPr>
          <p:cNvPicPr>
            <a:picLocks noChangeAspect="1"/>
          </p:cNvPicPr>
          <p:nvPr/>
        </p:nvPicPr>
        <p:blipFill>
          <a:blip r:embed="rId2"/>
          <a:stretch>
            <a:fillRect/>
          </a:stretch>
        </p:blipFill>
        <p:spPr>
          <a:xfrm>
            <a:off x="-1" y="988828"/>
            <a:ext cx="9600663" cy="5869173"/>
          </a:xfrm>
          <a:prstGeom prst="rect">
            <a:avLst/>
          </a:prstGeom>
        </p:spPr>
      </p:pic>
      <p:sp>
        <p:nvSpPr>
          <p:cNvPr id="2" name="TextBox 1">
            <a:extLst>
              <a:ext uri="{FF2B5EF4-FFF2-40B4-BE49-F238E27FC236}">
                <a16:creationId xmlns:a16="http://schemas.microsoft.com/office/drawing/2014/main" id="{B88E8450-948C-84EA-E00E-EBDE660171DC}"/>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4" name="Slide Number Placeholder 3">
            <a:extLst>
              <a:ext uri="{FF2B5EF4-FFF2-40B4-BE49-F238E27FC236}">
                <a16:creationId xmlns:a16="http://schemas.microsoft.com/office/drawing/2014/main" id="{A54EC62C-B074-E194-27D2-86161C163165}"/>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26</a:t>
            </a:fld>
            <a:endParaRPr lang="en-DE"/>
          </a:p>
        </p:txBody>
      </p:sp>
      <p:sp>
        <p:nvSpPr>
          <p:cNvPr id="5" name="TextBox 4">
            <a:extLst>
              <a:ext uri="{FF2B5EF4-FFF2-40B4-BE49-F238E27FC236}">
                <a16:creationId xmlns:a16="http://schemas.microsoft.com/office/drawing/2014/main" id="{98ED2C24-4477-FB32-A76E-907DECC60C39}"/>
              </a:ext>
            </a:extLst>
          </p:cNvPr>
          <p:cNvSpPr txBox="1"/>
          <p:nvPr/>
        </p:nvSpPr>
        <p:spPr>
          <a:xfrm>
            <a:off x="5625508" y="1159523"/>
            <a:ext cx="4133832" cy="646331"/>
          </a:xfrm>
          <a:prstGeom prst="rect">
            <a:avLst/>
          </a:prstGeom>
          <a:solidFill>
            <a:schemeClr val="bg1"/>
          </a:solidFill>
          <a:ln w="28575">
            <a:solidFill>
              <a:srgbClr val="750001"/>
            </a:solidFill>
          </a:ln>
        </p:spPr>
        <p:txBody>
          <a:bodyPr wrap="square" rtlCol="0">
            <a:spAutoFit/>
          </a:bodyPr>
          <a:lstStyle/>
          <a:p>
            <a:pPr algn="just"/>
            <a:r>
              <a:rPr lang="en-GB" dirty="0"/>
              <a:t>Note that it was automatically changed to “the PDB coordinates”</a:t>
            </a:r>
            <a:endParaRPr lang="en-GB" i="1" dirty="0"/>
          </a:p>
        </p:txBody>
      </p:sp>
      <p:sp>
        <p:nvSpPr>
          <p:cNvPr id="10" name="TextBox 9">
            <a:extLst>
              <a:ext uri="{FF2B5EF4-FFF2-40B4-BE49-F238E27FC236}">
                <a16:creationId xmlns:a16="http://schemas.microsoft.com/office/drawing/2014/main" id="{45EDBA6E-8B48-AF23-B3F3-2B6CA58890DA}"/>
              </a:ext>
            </a:extLst>
          </p:cNvPr>
          <p:cNvSpPr txBox="1"/>
          <p:nvPr/>
        </p:nvSpPr>
        <p:spPr>
          <a:xfrm>
            <a:off x="5625508" y="2067474"/>
            <a:ext cx="4133832" cy="1200329"/>
          </a:xfrm>
          <a:prstGeom prst="rect">
            <a:avLst/>
          </a:prstGeom>
          <a:solidFill>
            <a:schemeClr val="bg1"/>
          </a:solidFill>
          <a:ln w="28575">
            <a:solidFill>
              <a:srgbClr val="750001"/>
            </a:solidFill>
          </a:ln>
        </p:spPr>
        <p:txBody>
          <a:bodyPr wrap="square" rtlCol="0">
            <a:spAutoFit/>
          </a:bodyPr>
          <a:lstStyle/>
          <a:p>
            <a:pPr algn="just"/>
            <a:r>
              <a:rPr lang="en-GB" dirty="0"/>
              <a:t>Check if this box is already enabled. By selecting it, the platform will take care of the protonation of your system based on the set </a:t>
            </a:r>
            <a:r>
              <a:rPr lang="en-GB" dirty="0" err="1"/>
              <a:t>pH.</a:t>
            </a:r>
            <a:endParaRPr lang="en-GB" dirty="0"/>
          </a:p>
        </p:txBody>
      </p:sp>
      <p:sp>
        <p:nvSpPr>
          <p:cNvPr id="15" name="TextBox 14">
            <a:extLst>
              <a:ext uri="{FF2B5EF4-FFF2-40B4-BE49-F238E27FC236}">
                <a16:creationId xmlns:a16="http://schemas.microsoft.com/office/drawing/2014/main" id="{FF002CBB-C707-1A34-5005-A5CD944AFC04}"/>
              </a:ext>
            </a:extLst>
          </p:cNvPr>
          <p:cNvSpPr txBox="1"/>
          <p:nvPr/>
        </p:nvSpPr>
        <p:spPr>
          <a:xfrm>
            <a:off x="5625508" y="3477795"/>
            <a:ext cx="4133832" cy="923330"/>
          </a:xfrm>
          <a:prstGeom prst="rect">
            <a:avLst/>
          </a:prstGeom>
          <a:solidFill>
            <a:schemeClr val="bg1"/>
          </a:solidFill>
          <a:ln w="28575">
            <a:solidFill>
              <a:srgbClr val="750001"/>
            </a:solidFill>
          </a:ln>
        </p:spPr>
        <p:txBody>
          <a:bodyPr wrap="square" rtlCol="0">
            <a:spAutoFit/>
          </a:bodyPr>
          <a:lstStyle/>
          <a:p>
            <a:pPr algn="just"/>
            <a:r>
              <a:rPr lang="en-GB" dirty="0"/>
              <a:t>Alternatively, you can customize the protonation states of the amino acids to suit your specific intentions.</a:t>
            </a:r>
          </a:p>
        </p:txBody>
      </p:sp>
      <p:sp>
        <p:nvSpPr>
          <p:cNvPr id="20" name="TextBox 19">
            <a:extLst>
              <a:ext uri="{FF2B5EF4-FFF2-40B4-BE49-F238E27FC236}">
                <a16:creationId xmlns:a16="http://schemas.microsoft.com/office/drawing/2014/main" id="{3322632A-A397-C286-6CC1-F79B0CB5C985}"/>
              </a:ext>
            </a:extLst>
          </p:cNvPr>
          <p:cNvSpPr txBox="1"/>
          <p:nvPr/>
        </p:nvSpPr>
        <p:spPr>
          <a:xfrm>
            <a:off x="5625508" y="4671124"/>
            <a:ext cx="4133832" cy="1200329"/>
          </a:xfrm>
          <a:prstGeom prst="rect">
            <a:avLst/>
          </a:prstGeom>
          <a:solidFill>
            <a:schemeClr val="bg1"/>
          </a:solidFill>
          <a:ln w="28575">
            <a:solidFill>
              <a:srgbClr val="750001"/>
            </a:solidFill>
          </a:ln>
        </p:spPr>
        <p:txBody>
          <a:bodyPr wrap="square" rtlCol="0">
            <a:spAutoFit/>
          </a:bodyPr>
          <a:lstStyle/>
          <a:p>
            <a:pPr algn="just"/>
            <a:r>
              <a:rPr lang="en-GB" dirty="0"/>
              <a:t>CHARMM-GUI automatically defines the termini group patching to ensure they are properly represented in the simulation, but you can customize it if needed.</a:t>
            </a:r>
          </a:p>
        </p:txBody>
      </p:sp>
      <p:sp>
        <p:nvSpPr>
          <p:cNvPr id="8" name="Rectangle 7">
            <a:extLst>
              <a:ext uri="{FF2B5EF4-FFF2-40B4-BE49-F238E27FC236}">
                <a16:creationId xmlns:a16="http://schemas.microsoft.com/office/drawing/2014/main" id="{E70DD5C2-E4DD-02BD-6EA3-7CB71C457273}"/>
              </a:ext>
            </a:extLst>
          </p:cNvPr>
          <p:cNvSpPr/>
          <p:nvPr/>
        </p:nvSpPr>
        <p:spPr>
          <a:xfrm>
            <a:off x="5401341" y="805352"/>
            <a:ext cx="4933506" cy="5129318"/>
          </a:xfrm>
          <a:prstGeom prst="rect">
            <a:avLst/>
          </a:prstGeom>
          <a:solidFill>
            <a:schemeClr val="bg1">
              <a:alpha val="9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 name="Rectangle 5">
            <a:extLst>
              <a:ext uri="{FF2B5EF4-FFF2-40B4-BE49-F238E27FC236}">
                <a16:creationId xmlns:a16="http://schemas.microsoft.com/office/drawing/2014/main" id="{AA87BE93-B75E-29F7-3FAD-60826A8B3628}"/>
              </a:ext>
            </a:extLst>
          </p:cNvPr>
          <p:cNvSpPr/>
          <p:nvPr/>
        </p:nvSpPr>
        <p:spPr>
          <a:xfrm flipV="1">
            <a:off x="8708065" y="6613452"/>
            <a:ext cx="740736" cy="23819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lbow Connector 6">
            <a:extLst>
              <a:ext uri="{FF2B5EF4-FFF2-40B4-BE49-F238E27FC236}">
                <a16:creationId xmlns:a16="http://schemas.microsoft.com/office/drawing/2014/main" id="{17D28693-A4F0-8B37-D51C-D966FDD6B76F}"/>
              </a:ext>
            </a:extLst>
          </p:cNvPr>
          <p:cNvCxnSpPr>
            <a:cxnSpLocks/>
            <a:stCxn id="11" idx="2"/>
            <a:endCxn id="6" idx="1"/>
          </p:cNvCxnSpPr>
          <p:nvPr/>
        </p:nvCxnSpPr>
        <p:spPr>
          <a:xfrm rot="16200000" flipH="1">
            <a:off x="7144019" y="5168501"/>
            <a:ext cx="2112450" cy="1015641"/>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B948300-5583-A6A7-788D-2DEFBDD7A70B}"/>
              </a:ext>
            </a:extLst>
          </p:cNvPr>
          <p:cNvSpPr txBox="1"/>
          <p:nvPr/>
        </p:nvSpPr>
        <p:spPr>
          <a:xfrm>
            <a:off x="5625508" y="3419768"/>
            <a:ext cx="4133832" cy="1200329"/>
          </a:xfrm>
          <a:prstGeom prst="rect">
            <a:avLst/>
          </a:prstGeom>
          <a:solidFill>
            <a:schemeClr val="bg1"/>
          </a:solidFill>
          <a:ln w="28575">
            <a:solidFill>
              <a:srgbClr val="750001"/>
            </a:solidFill>
          </a:ln>
        </p:spPr>
        <p:txBody>
          <a:bodyPr wrap="square" rtlCol="0">
            <a:spAutoFit/>
          </a:bodyPr>
          <a:lstStyle/>
          <a:p>
            <a:pPr algn="just"/>
            <a:r>
              <a:rPr lang="en-GB" dirty="0"/>
              <a:t>For the purpose of our tutorial, we will change only the parameters we mentioned before.</a:t>
            </a:r>
          </a:p>
          <a:p>
            <a:pPr algn="just"/>
            <a:r>
              <a:rPr lang="en-GB" dirty="0"/>
              <a:t>Click on </a:t>
            </a:r>
            <a:r>
              <a:rPr lang="en-GB" i="1" dirty="0"/>
              <a:t>“Next Step”</a:t>
            </a:r>
            <a:r>
              <a:rPr lang="en-GB" dirty="0"/>
              <a:t> to proceed.</a:t>
            </a:r>
          </a:p>
        </p:txBody>
      </p:sp>
    </p:spTree>
    <p:extLst>
      <p:ext uri="{BB962C8B-B14F-4D97-AF65-F5344CB8AC3E}">
        <p14:creationId xmlns:p14="http://schemas.microsoft.com/office/powerpoint/2010/main" val="42589069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AE73B-7AF4-AA1F-04DA-C7250E65E85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40CBA1B-0DDA-6E92-E438-76CC00F516DC}"/>
              </a:ext>
            </a:extLst>
          </p:cNvPr>
          <p:cNvPicPr>
            <a:picLocks noChangeAspect="1"/>
          </p:cNvPicPr>
          <p:nvPr/>
        </p:nvPicPr>
        <p:blipFill>
          <a:blip r:embed="rId2"/>
          <a:stretch>
            <a:fillRect/>
          </a:stretch>
        </p:blipFill>
        <p:spPr>
          <a:xfrm>
            <a:off x="0" y="915195"/>
            <a:ext cx="9909544" cy="5942805"/>
          </a:xfrm>
          <a:prstGeom prst="rect">
            <a:avLst/>
          </a:prstGeom>
        </p:spPr>
      </p:pic>
      <p:sp>
        <p:nvSpPr>
          <p:cNvPr id="2" name="Slide Number Placeholder 1">
            <a:extLst>
              <a:ext uri="{FF2B5EF4-FFF2-40B4-BE49-F238E27FC236}">
                <a16:creationId xmlns:a16="http://schemas.microsoft.com/office/drawing/2014/main" id="{23772CC0-A9FF-439F-708A-A3214523D9D8}"/>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27</a:t>
            </a:fld>
            <a:endParaRPr lang="en-DE"/>
          </a:p>
        </p:txBody>
      </p:sp>
      <p:sp>
        <p:nvSpPr>
          <p:cNvPr id="4" name="TextBox 3">
            <a:extLst>
              <a:ext uri="{FF2B5EF4-FFF2-40B4-BE49-F238E27FC236}">
                <a16:creationId xmlns:a16="http://schemas.microsoft.com/office/drawing/2014/main" id="{2CB96847-E241-405B-62B3-EF18B5F2DC6E}"/>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7" name="Rectangle 6">
            <a:extLst>
              <a:ext uri="{FF2B5EF4-FFF2-40B4-BE49-F238E27FC236}">
                <a16:creationId xmlns:a16="http://schemas.microsoft.com/office/drawing/2014/main" id="{D689998B-D88E-325B-3D4E-A168E8F82B76}"/>
              </a:ext>
            </a:extLst>
          </p:cNvPr>
          <p:cNvSpPr/>
          <p:nvPr/>
        </p:nvSpPr>
        <p:spPr>
          <a:xfrm>
            <a:off x="0" y="805352"/>
            <a:ext cx="10334847" cy="5942804"/>
          </a:xfrm>
          <a:prstGeom prst="rect">
            <a:avLst/>
          </a:prstGeom>
          <a:solidFill>
            <a:schemeClr val="bg1">
              <a:alpha val="89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 name="TextBox 4">
            <a:extLst>
              <a:ext uri="{FF2B5EF4-FFF2-40B4-BE49-F238E27FC236}">
                <a16:creationId xmlns:a16="http://schemas.microsoft.com/office/drawing/2014/main" id="{F21ECF87-3166-E7C1-A174-33BE5E4FF266}"/>
              </a:ext>
            </a:extLst>
          </p:cNvPr>
          <p:cNvSpPr txBox="1"/>
          <p:nvPr/>
        </p:nvSpPr>
        <p:spPr>
          <a:xfrm>
            <a:off x="4029084" y="921820"/>
            <a:ext cx="4133832" cy="923330"/>
          </a:xfrm>
          <a:prstGeom prst="rect">
            <a:avLst/>
          </a:prstGeom>
          <a:solidFill>
            <a:schemeClr val="bg1"/>
          </a:solidFill>
          <a:ln w="28575">
            <a:solidFill>
              <a:srgbClr val="750001"/>
            </a:solidFill>
          </a:ln>
        </p:spPr>
        <p:txBody>
          <a:bodyPr wrap="square" rtlCol="0">
            <a:spAutoFit/>
          </a:bodyPr>
          <a:lstStyle/>
          <a:p>
            <a:pPr algn="just"/>
            <a:r>
              <a:rPr lang="en-GB" dirty="0"/>
              <a:t>In this step you will be able to set the water box size and shape, and add ions to your system.</a:t>
            </a:r>
          </a:p>
        </p:txBody>
      </p:sp>
    </p:spTree>
    <p:extLst>
      <p:ext uri="{BB962C8B-B14F-4D97-AF65-F5344CB8AC3E}">
        <p14:creationId xmlns:p14="http://schemas.microsoft.com/office/powerpoint/2010/main" val="3806312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C1587-4C06-0002-B634-7DFA0179C0A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2C93F98-C9D3-BD0E-CFB5-73609A3BE5EF}"/>
              </a:ext>
            </a:extLst>
          </p:cNvPr>
          <p:cNvPicPr>
            <a:picLocks noChangeAspect="1"/>
          </p:cNvPicPr>
          <p:nvPr/>
        </p:nvPicPr>
        <p:blipFill>
          <a:blip r:embed="rId2"/>
          <a:stretch>
            <a:fillRect/>
          </a:stretch>
        </p:blipFill>
        <p:spPr>
          <a:xfrm>
            <a:off x="0" y="915195"/>
            <a:ext cx="9909544" cy="5942805"/>
          </a:xfrm>
          <a:prstGeom prst="rect">
            <a:avLst/>
          </a:prstGeom>
        </p:spPr>
      </p:pic>
      <p:sp>
        <p:nvSpPr>
          <p:cNvPr id="2" name="Slide Number Placeholder 1">
            <a:extLst>
              <a:ext uri="{FF2B5EF4-FFF2-40B4-BE49-F238E27FC236}">
                <a16:creationId xmlns:a16="http://schemas.microsoft.com/office/drawing/2014/main" id="{69DC2846-9F5A-A86C-8E82-75363981ACFA}"/>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28</a:t>
            </a:fld>
            <a:endParaRPr lang="en-DE"/>
          </a:p>
        </p:txBody>
      </p:sp>
      <p:sp>
        <p:nvSpPr>
          <p:cNvPr id="4" name="TextBox 3">
            <a:extLst>
              <a:ext uri="{FF2B5EF4-FFF2-40B4-BE49-F238E27FC236}">
                <a16:creationId xmlns:a16="http://schemas.microsoft.com/office/drawing/2014/main" id="{4A12F7C2-CC89-C9C4-E21A-C03EA188ABAE}"/>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6" name="TextBox 5">
            <a:extLst>
              <a:ext uri="{FF2B5EF4-FFF2-40B4-BE49-F238E27FC236}">
                <a16:creationId xmlns:a16="http://schemas.microsoft.com/office/drawing/2014/main" id="{0014FD31-9E4B-7288-B493-2EB97E83827C}"/>
              </a:ext>
            </a:extLst>
          </p:cNvPr>
          <p:cNvSpPr txBox="1"/>
          <p:nvPr/>
        </p:nvSpPr>
        <p:spPr>
          <a:xfrm>
            <a:off x="5676478" y="1401529"/>
            <a:ext cx="4133832" cy="1200329"/>
          </a:xfrm>
          <a:prstGeom prst="rect">
            <a:avLst/>
          </a:prstGeom>
          <a:solidFill>
            <a:schemeClr val="bg1"/>
          </a:solidFill>
          <a:ln w="28575">
            <a:solidFill>
              <a:srgbClr val="750001"/>
            </a:solidFill>
          </a:ln>
        </p:spPr>
        <p:txBody>
          <a:bodyPr wrap="square" rtlCol="0">
            <a:spAutoFit/>
          </a:bodyPr>
          <a:lstStyle/>
          <a:p>
            <a:pPr algn="just"/>
            <a:r>
              <a:rPr lang="en-GB" dirty="0"/>
              <a:t>You can visually inspect the uploaded and initially processed structures by clicking on </a:t>
            </a:r>
            <a:r>
              <a:rPr lang="en-GB" i="1" dirty="0"/>
              <a:t>“view structure.”</a:t>
            </a:r>
            <a:r>
              <a:rPr lang="en-GB" dirty="0"/>
              <a:t> It will pop up another window for your visualization.</a:t>
            </a:r>
          </a:p>
        </p:txBody>
      </p:sp>
      <p:sp>
        <p:nvSpPr>
          <p:cNvPr id="8" name="Rectangle 7">
            <a:extLst>
              <a:ext uri="{FF2B5EF4-FFF2-40B4-BE49-F238E27FC236}">
                <a16:creationId xmlns:a16="http://schemas.microsoft.com/office/drawing/2014/main" id="{F9D7EE92-BFE0-09C6-9D3D-E47068D5A248}"/>
              </a:ext>
            </a:extLst>
          </p:cNvPr>
          <p:cNvSpPr/>
          <p:nvPr/>
        </p:nvSpPr>
        <p:spPr>
          <a:xfrm flipV="1">
            <a:off x="988827" y="1446029"/>
            <a:ext cx="2073349" cy="83433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Elbow Connector 4">
            <a:extLst>
              <a:ext uri="{FF2B5EF4-FFF2-40B4-BE49-F238E27FC236}">
                <a16:creationId xmlns:a16="http://schemas.microsoft.com/office/drawing/2014/main" id="{2BAF7979-4114-6C88-CBE3-04755570424D}"/>
              </a:ext>
            </a:extLst>
          </p:cNvPr>
          <p:cNvCxnSpPr>
            <a:cxnSpLocks/>
            <a:stCxn id="6" idx="1"/>
          </p:cNvCxnSpPr>
          <p:nvPr/>
        </p:nvCxnSpPr>
        <p:spPr>
          <a:xfrm rot="10800000">
            <a:off x="3062176" y="1863196"/>
            <a:ext cx="2614302" cy="138498"/>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34185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3E5DA-EA63-DA42-0F29-F9296F8EBA0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EEEAB3C-830A-5D90-D564-731604B12C28}"/>
              </a:ext>
            </a:extLst>
          </p:cNvPr>
          <p:cNvPicPr>
            <a:picLocks noChangeAspect="1"/>
          </p:cNvPicPr>
          <p:nvPr/>
        </p:nvPicPr>
        <p:blipFill>
          <a:blip r:embed="rId2"/>
          <a:stretch>
            <a:fillRect/>
          </a:stretch>
        </p:blipFill>
        <p:spPr>
          <a:xfrm>
            <a:off x="0" y="915195"/>
            <a:ext cx="9909544" cy="5942805"/>
          </a:xfrm>
          <a:prstGeom prst="rect">
            <a:avLst/>
          </a:prstGeom>
        </p:spPr>
      </p:pic>
      <p:sp>
        <p:nvSpPr>
          <p:cNvPr id="2" name="Slide Number Placeholder 1">
            <a:extLst>
              <a:ext uri="{FF2B5EF4-FFF2-40B4-BE49-F238E27FC236}">
                <a16:creationId xmlns:a16="http://schemas.microsoft.com/office/drawing/2014/main" id="{31B8BF40-4D70-1395-0E05-306548F37F35}"/>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29</a:t>
            </a:fld>
            <a:endParaRPr lang="en-DE"/>
          </a:p>
        </p:txBody>
      </p:sp>
      <p:sp>
        <p:nvSpPr>
          <p:cNvPr id="4" name="TextBox 3">
            <a:extLst>
              <a:ext uri="{FF2B5EF4-FFF2-40B4-BE49-F238E27FC236}">
                <a16:creationId xmlns:a16="http://schemas.microsoft.com/office/drawing/2014/main" id="{BC96F76F-D8ED-D5A6-F1FD-088140D7A792}"/>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8" name="Rectangle 7">
            <a:extLst>
              <a:ext uri="{FF2B5EF4-FFF2-40B4-BE49-F238E27FC236}">
                <a16:creationId xmlns:a16="http://schemas.microsoft.com/office/drawing/2014/main" id="{FF445D2D-02EF-1E31-8A2B-46C5697B3B94}"/>
              </a:ext>
            </a:extLst>
          </p:cNvPr>
          <p:cNvSpPr/>
          <p:nvPr/>
        </p:nvSpPr>
        <p:spPr>
          <a:xfrm flipV="1">
            <a:off x="988827" y="1477928"/>
            <a:ext cx="2073349" cy="12012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Elbow Connector 4">
            <a:extLst>
              <a:ext uri="{FF2B5EF4-FFF2-40B4-BE49-F238E27FC236}">
                <a16:creationId xmlns:a16="http://schemas.microsoft.com/office/drawing/2014/main" id="{E1E5FE6A-2642-7BC7-754B-C35CC75FF47D}"/>
              </a:ext>
            </a:extLst>
          </p:cNvPr>
          <p:cNvCxnSpPr>
            <a:cxnSpLocks/>
            <a:stCxn id="8" idx="3"/>
            <a:endCxn id="9" idx="1"/>
          </p:cNvCxnSpPr>
          <p:nvPr/>
        </p:nvCxnSpPr>
        <p:spPr>
          <a:xfrm>
            <a:off x="3062176" y="1537992"/>
            <a:ext cx="3854302" cy="353316"/>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646DE44C-259D-F4E2-A177-14DE39BE6F29}"/>
              </a:ext>
            </a:extLst>
          </p:cNvPr>
          <p:cNvPicPr>
            <a:picLocks noChangeAspect="1"/>
          </p:cNvPicPr>
          <p:nvPr/>
        </p:nvPicPr>
        <p:blipFill>
          <a:blip r:embed="rId3"/>
          <a:stretch>
            <a:fillRect/>
          </a:stretch>
        </p:blipFill>
        <p:spPr>
          <a:xfrm>
            <a:off x="6916478" y="641391"/>
            <a:ext cx="2839810" cy="2499833"/>
          </a:xfrm>
          <a:prstGeom prst="rect">
            <a:avLst/>
          </a:prstGeom>
        </p:spPr>
      </p:pic>
      <p:pic>
        <p:nvPicPr>
          <p:cNvPr id="11" name="Picture 10">
            <a:extLst>
              <a:ext uri="{FF2B5EF4-FFF2-40B4-BE49-F238E27FC236}">
                <a16:creationId xmlns:a16="http://schemas.microsoft.com/office/drawing/2014/main" id="{507A9242-F197-F939-B203-086D9F09D0EB}"/>
              </a:ext>
            </a:extLst>
          </p:cNvPr>
          <p:cNvPicPr>
            <a:picLocks noChangeAspect="1"/>
          </p:cNvPicPr>
          <p:nvPr/>
        </p:nvPicPr>
        <p:blipFill>
          <a:blip r:embed="rId4"/>
          <a:stretch>
            <a:fillRect/>
          </a:stretch>
        </p:blipFill>
        <p:spPr>
          <a:xfrm>
            <a:off x="6927135" y="3746603"/>
            <a:ext cx="2829153" cy="2499834"/>
          </a:xfrm>
          <a:prstGeom prst="rect">
            <a:avLst/>
          </a:prstGeom>
        </p:spPr>
      </p:pic>
      <p:sp>
        <p:nvSpPr>
          <p:cNvPr id="15" name="Rectangle 14">
            <a:extLst>
              <a:ext uri="{FF2B5EF4-FFF2-40B4-BE49-F238E27FC236}">
                <a16:creationId xmlns:a16="http://schemas.microsoft.com/office/drawing/2014/main" id="{91714E61-A876-57B4-F6F7-3B66FB786DD7}"/>
              </a:ext>
            </a:extLst>
          </p:cNvPr>
          <p:cNvSpPr/>
          <p:nvPr/>
        </p:nvSpPr>
        <p:spPr>
          <a:xfrm flipV="1">
            <a:off x="988827" y="1949402"/>
            <a:ext cx="2073349" cy="12012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Elbow Connector 15">
            <a:extLst>
              <a:ext uri="{FF2B5EF4-FFF2-40B4-BE49-F238E27FC236}">
                <a16:creationId xmlns:a16="http://schemas.microsoft.com/office/drawing/2014/main" id="{24E583F6-4B9B-861D-601B-E2FF02003315}"/>
              </a:ext>
            </a:extLst>
          </p:cNvPr>
          <p:cNvCxnSpPr>
            <a:cxnSpLocks/>
            <a:stCxn id="15" idx="3"/>
            <a:endCxn id="11" idx="1"/>
          </p:cNvCxnSpPr>
          <p:nvPr/>
        </p:nvCxnSpPr>
        <p:spPr>
          <a:xfrm>
            <a:off x="3062176" y="2009466"/>
            <a:ext cx="3864959" cy="2987054"/>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120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093947-E04A-EB11-2C94-92618960E3E5}"/>
              </a:ext>
            </a:extLst>
          </p:cNvPr>
          <p:cNvPicPr>
            <a:picLocks noChangeAspect="1"/>
          </p:cNvPicPr>
          <p:nvPr/>
        </p:nvPicPr>
        <p:blipFill>
          <a:blip r:embed="rId2"/>
          <a:stretch>
            <a:fillRect/>
          </a:stretch>
        </p:blipFill>
        <p:spPr>
          <a:xfrm>
            <a:off x="66038" y="2523348"/>
            <a:ext cx="12047521" cy="4214857"/>
          </a:xfrm>
          <a:prstGeom prst="rect">
            <a:avLst/>
          </a:prstGeom>
        </p:spPr>
      </p:pic>
      <p:sp>
        <p:nvSpPr>
          <p:cNvPr id="2" name="TextBox 1">
            <a:extLst>
              <a:ext uri="{FF2B5EF4-FFF2-40B4-BE49-F238E27FC236}">
                <a16:creationId xmlns:a16="http://schemas.microsoft.com/office/drawing/2014/main" id="{1C64CE35-D65A-EA29-0C95-ABCD50EA3BA7}"/>
              </a:ext>
            </a:extLst>
          </p:cNvPr>
          <p:cNvSpPr txBox="1"/>
          <p:nvPr/>
        </p:nvSpPr>
        <p:spPr>
          <a:xfrm>
            <a:off x="78441" y="855888"/>
            <a:ext cx="5090544" cy="1477328"/>
          </a:xfrm>
          <a:prstGeom prst="rect">
            <a:avLst/>
          </a:prstGeom>
          <a:noFill/>
          <a:ln w="28575">
            <a:solidFill>
              <a:srgbClr val="750001"/>
            </a:solidFill>
          </a:ln>
        </p:spPr>
        <p:txBody>
          <a:bodyPr wrap="square" rtlCol="0">
            <a:spAutoFit/>
          </a:bodyPr>
          <a:lstStyle/>
          <a:p>
            <a:pPr algn="just"/>
            <a:r>
              <a:rPr lang="en-US" dirty="0"/>
              <a:t>For this tutorial, we will use the CHARMM-GUI Platform. Developed and maintained by the </a:t>
            </a:r>
            <a:r>
              <a:rPr lang="en-US" dirty="0" err="1"/>
              <a:t>Im</a:t>
            </a:r>
            <a:r>
              <a:rPr lang="en-US" dirty="0"/>
              <a:t> Lab at Lehigh University, USA, this is a powerful and convenient tool that helps you to prepare the input files for your molecular dynamics simulations.</a:t>
            </a:r>
          </a:p>
        </p:txBody>
      </p:sp>
      <p:sp>
        <p:nvSpPr>
          <p:cNvPr id="4" name="TextBox 3">
            <a:extLst>
              <a:ext uri="{FF2B5EF4-FFF2-40B4-BE49-F238E27FC236}">
                <a16:creationId xmlns:a16="http://schemas.microsoft.com/office/drawing/2014/main" id="{D27AE69B-EEE8-785C-AB15-5D8EA5CF30CB}"/>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3" name="Slide Number Placeholder 2">
            <a:extLst>
              <a:ext uri="{FF2B5EF4-FFF2-40B4-BE49-F238E27FC236}">
                <a16:creationId xmlns:a16="http://schemas.microsoft.com/office/drawing/2014/main" id="{646B7E67-4D8C-9989-2A12-0CF2E5DED105}"/>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3</a:t>
            </a:fld>
            <a:endParaRPr lang="en-DE" dirty="0"/>
          </a:p>
        </p:txBody>
      </p:sp>
    </p:spTree>
    <p:extLst>
      <p:ext uri="{BB962C8B-B14F-4D97-AF65-F5344CB8AC3E}">
        <p14:creationId xmlns:p14="http://schemas.microsoft.com/office/powerpoint/2010/main" val="13262783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8A75D-4F33-1D64-185B-8CFC2CC40D5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8E82063-B161-D096-A58A-7121B0A3133E}"/>
              </a:ext>
            </a:extLst>
          </p:cNvPr>
          <p:cNvPicPr>
            <a:picLocks noChangeAspect="1"/>
          </p:cNvPicPr>
          <p:nvPr/>
        </p:nvPicPr>
        <p:blipFill>
          <a:blip r:embed="rId2"/>
          <a:stretch>
            <a:fillRect/>
          </a:stretch>
        </p:blipFill>
        <p:spPr>
          <a:xfrm>
            <a:off x="0" y="915195"/>
            <a:ext cx="9909544" cy="5942805"/>
          </a:xfrm>
          <a:prstGeom prst="rect">
            <a:avLst/>
          </a:prstGeom>
        </p:spPr>
      </p:pic>
      <p:sp>
        <p:nvSpPr>
          <p:cNvPr id="2" name="Slide Number Placeholder 1">
            <a:extLst>
              <a:ext uri="{FF2B5EF4-FFF2-40B4-BE49-F238E27FC236}">
                <a16:creationId xmlns:a16="http://schemas.microsoft.com/office/drawing/2014/main" id="{8C16A7C6-C1BA-C564-F39D-97E9653203D6}"/>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30</a:t>
            </a:fld>
            <a:endParaRPr lang="en-DE"/>
          </a:p>
        </p:txBody>
      </p:sp>
      <p:sp>
        <p:nvSpPr>
          <p:cNvPr id="4" name="TextBox 3">
            <a:extLst>
              <a:ext uri="{FF2B5EF4-FFF2-40B4-BE49-F238E27FC236}">
                <a16:creationId xmlns:a16="http://schemas.microsoft.com/office/drawing/2014/main" id="{B11C3E50-67AC-21E6-6984-4E712B8CD6AF}"/>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8" name="Rectangle 7">
            <a:extLst>
              <a:ext uri="{FF2B5EF4-FFF2-40B4-BE49-F238E27FC236}">
                <a16:creationId xmlns:a16="http://schemas.microsoft.com/office/drawing/2014/main" id="{780BB1C6-5F9C-30BD-9D30-D953BCF0B772}"/>
              </a:ext>
            </a:extLst>
          </p:cNvPr>
          <p:cNvSpPr/>
          <p:nvPr/>
        </p:nvSpPr>
        <p:spPr>
          <a:xfrm flipV="1">
            <a:off x="9218429" y="1467293"/>
            <a:ext cx="595423" cy="11801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B029CFD-4577-FF89-0F01-8E2D027790A3}"/>
              </a:ext>
            </a:extLst>
          </p:cNvPr>
          <p:cNvSpPr txBox="1"/>
          <p:nvPr/>
        </p:nvSpPr>
        <p:spPr>
          <a:xfrm>
            <a:off x="7381884" y="2419901"/>
            <a:ext cx="4133832" cy="1477328"/>
          </a:xfrm>
          <a:prstGeom prst="rect">
            <a:avLst/>
          </a:prstGeom>
          <a:solidFill>
            <a:schemeClr val="bg1"/>
          </a:solidFill>
          <a:ln w="28575">
            <a:solidFill>
              <a:srgbClr val="750001"/>
            </a:solidFill>
          </a:ln>
        </p:spPr>
        <p:txBody>
          <a:bodyPr wrap="square" rtlCol="0">
            <a:spAutoFit/>
          </a:bodyPr>
          <a:lstStyle/>
          <a:p>
            <a:pPr algn="just"/>
            <a:r>
              <a:rPr lang="en-GB" dirty="0"/>
              <a:t>You can also download the files generated so far if you wish to inspect them. </a:t>
            </a:r>
          </a:p>
          <a:p>
            <a:pPr algn="just"/>
            <a:r>
              <a:rPr lang="en-GB" dirty="0"/>
              <a:t>(You will need to download them at the final step, so you may choose to wait until then.)</a:t>
            </a:r>
          </a:p>
        </p:txBody>
      </p:sp>
      <p:cxnSp>
        <p:nvCxnSpPr>
          <p:cNvPr id="14" name="Elbow Connector 13">
            <a:extLst>
              <a:ext uri="{FF2B5EF4-FFF2-40B4-BE49-F238E27FC236}">
                <a16:creationId xmlns:a16="http://schemas.microsoft.com/office/drawing/2014/main" id="{71514670-9065-9B9C-AB0D-3FA7F905FC74}"/>
              </a:ext>
            </a:extLst>
          </p:cNvPr>
          <p:cNvCxnSpPr>
            <a:cxnSpLocks/>
            <a:stCxn id="9" idx="0"/>
            <a:endCxn id="8" idx="0"/>
          </p:cNvCxnSpPr>
          <p:nvPr/>
        </p:nvCxnSpPr>
        <p:spPr>
          <a:xfrm rot="5400000" flipH="1" flipV="1">
            <a:off x="9065173" y="1968934"/>
            <a:ext cx="834594" cy="6734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88550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ABC3E-7C52-8021-2459-CECB2090B31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D0CF809-70B5-EC05-5E53-AA09175E9B5A}"/>
              </a:ext>
            </a:extLst>
          </p:cNvPr>
          <p:cNvPicPr>
            <a:picLocks noChangeAspect="1"/>
          </p:cNvPicPr>
          <p:nvPr/>
        </p:nvPicPr>
        <p:blipFill>
          <a:blip r:embed="rId2"/>
          <a:stretch>
            <a:fillRect/>
          </a:stretch>
        </p:blipFill>
        <p:spPr>
          <a:xfrm>
            <a:off x="0" y="915195"/>
            <a:ext cx="9909544" cy="5942805"/>
          </a:xfrm>
          <a:prstGeom prst="rect">
            <a:avLst/>
          </a:prstGeom>
        </p:spPr>
      </p:pic>
      <p:sp>
        <p:nvSpPr>
          <p:cNvPr id="2" name="Slide Number Placeholder 1">
            <a:extLst>
              <a:ext uri="{FF2B5EF4-FFF2-40B4-BE49-F238E27FC236}">
                <a16:creationId xmlns:a16="http://schemas.microsoft.com/office/drawing/2014/main" id="{64EB6F4E-DC86-09F0-9525-3C77E902E99F}"/>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31</a:t>
            </a:fld>
            <a:endParaRPr lang="en-DE"/>
          </a:p>
        </p:txBody>
      </p:sp>
      <p:sp>
        <p:nvSpPr>
          <p:cNvPr id="4" name="TextBox 3">
            <a:extLst>
              <a:ext uri="{FF2B5EF4-FFF2-40B4-BE49-F238E27FC236}">
                <a16:creationId xmlns:a16="http://schemas.microsoft.com/office/drawing/2014/main" id="{F058F772-B33B-A58A-3FCC-C4BD9F11DAF2}"/>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8" name="Rectangle 7">
            <a:extLst>
              <a:ext uri="{FF2B5EF4-FFF2-40B4-BE49-F238E27FC236}">
                <a16:creationId xmlns:a16="http://schemas.microsoft.com/office/drawing/2014/main" id="{B989786C-22BD-681C-9BC8-B02CED5FC294}"/>
              </a:ext>
            </a:extLst>
          </p:cNvPr>
          <p:cNvSpPr/>
          <p:nvPr/>
        </p:nvSpPr>
        <p:spPr>
          <a:xfrm flipV="1">
            <a:off x="946297" y="2349796"/>
            <a:ext cx="3370520" cy="80807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F33A0C64-45C6-E9C4-1549-7073BF110FCA}"/>
              </a:ext>
            </a:extLst>
          </p:cNvPr>
          <p:cNvCxnSpPr>
            <a:cxnSpLocks/>
            <a:stCxn id="9" idx="1"/>
            <a:endCxn id="8" idx="3"/>
          </p:cNvCxnSpPr>
          <p:nvPr/>
        </p:nvCxnSpPr>
        <p:spPr>
          <a:xfrm rot="10800000">
            <a:off x="4316818" y="2753834"/>
            <a:ext cx="3065067" cy="1097229"/>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D29D07A-3062-3609-1D67-7E70B54856C5}"/>
              </a:ext>
            </a:extLst>
          </p:cNvPr>
          <p:cNvSpPr txBox="1"/>
          <p:nvPr/>
        </p:nvSpPr>
        <p:spPr>
          <a:xfrm>
            <a:off x="7381884" y="2419901"/>
            <a:ext cx="4133832" cy="2862322"/>
          </a:xfrm>
          <a:prstGeom prst="rect">
            <a:avLst/>
          </a:prstGeom>
          <a:solidFill>
            <a:schemeClr val="bg1"/>
          </a:solidFill>
          <a:ln w="28575">
            <a:solidFill>
              <a:srgbClr val="750001"/>
            </a:solidFill>
          </a:ln>
        </p:spPr>
        <p:txBody>
          <a:bodyPr wrap="square" rtlCol="0">
            <a:spAutoFit/>
          </a:bodyPr>
          <a:lstStyle/>
          <a:p>
            <a:pPr algn="just"/>
            <a:r>
              <a:rPr lang="en-GB" dirty="0"/>
              <a:t>Here you can see a breakdown of the energy components for a molecular system, calculated as a single-point energy using the CHARMM force field.</a:t>
            </a:r>
          </a:p>
          <a:p>
            <a:pPr algn="just"/>
            <a:r>
              <a:rPr lang="en-GB" dirty="0"/>
              <a:t>This is a static calculation of the system's energy without any dynamics or minimization. It is mainly used to ensure that all coordinates are well-defined and that the structure is suitable for further simulations.</a:t>
            </a:r>
          </a:p>
        </p:txBody>
      </p:sp>
    </p:spTree>
    <p:extLst>
      <p:ext uri="{BB962C8B-B14F-4D97-AF65-F5344CB8AC3E}">
        <p14:creationId xmlns:p14="http://schemas.microsoft.com/office/powerpoint/2010/main" val="10890450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5A2D7-6948-6E14-90D4-824B1B07041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5F6C112-C578-9583-66B5-ADB67E14F3D1}"/>
              </a:ext>
            </a:extLst>
          </p:cNvPr>
          <p:cNvPicPr>
            <a:picLocks noChangeAspect="1"/>
          </p:cNvPicPr>
          <p:nvPr/>
        </p:nvPicPr>
        <p:blipFill>
          <a:blip r:embed="rId2"/>
          <a:stretch>
            <a:fillRect/>
          </a:stretch>
        </p:blipFill>
        <p:spPr>
          <a:xfrm>
            <a:off x="0" y="915195"/>
            <a:ext cx="9909544" cy="5942805"/>
          </a:xfrm>
          <a:prstGeom prst="rect">
            <a:avLst/>
          </a:prstGeom>
        </p:spPr>
      </p:pic>
      <p:sp>
        <p:nvSpPr>
          <p:cNvPr id="2" name="Slide Number Placeholder 1">
            <a:extLst>
              <a:ext uri="{FF2B5EF4-FFF2-40B4-BE49-F238E27FC236}">
                <a16:creationId xmlns:a16="http://schemas.microsoft.com/office/drawing/2014/main" id="{BCA60C66-A1A6-C383-D295-7CC7D6F25391}"/>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32</a:t>
            </a:fld>
            <a:endParaRPr lang="en-DE"/>
          </a:p>
        </p:txBody>
      </p:sp>
      <p:sp>
        <p:nvSpPr>
          <p:cNvPr id="4" name="TextBox 3">
            <a:extLst>
              <a:ext uri="{FF2B5EF4-FFF2-40B4-BE49-F238E27FC236}">
                <a16:creationId xmlns:a16="http://schemas.microsoft.com/office/drawing/2014/main" id="{CB361099-AA38-698C-E6C2-3C030BBC5262}"/>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8" name="Rectangle 7">
            <a:extLst>
              <a:ext uri="{FF2B5EF4-FFF2-40B4-BE49-F238E27FC236}">
                <a16:creationId xmlns:a16="http://schemas.microsoft.com/office/drawing/2014/main" id="{849ED5AF-C6A2-4A85-30D8-3353C1CFBA38}"/>
              </a:ext>
            </a:extLst>
          </p:cNvPr>
          <p:cNvSpPr/>
          <p:nvPr/>
        </p:nvSpPr>
        <p:spPr>
          <a:xfrm flipV="1">
            <a:off x="946298" y="3078523"/>
            <a:ext cx="3370520" cy="80807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FA059985-5E59-2CA2-4C44-C57B5B36DC56}"/>
              </a:ext>
            </a:extLst>
          </p:cNvPr>
          <p:cNvCxnSpPr>
            <a:cxnSpLocks/>
            <a:stCxn id="9" idx="1"/>
            <a:endCxn id="8" idx="3"/>
          </p:cNvCxnSpPr>
          <p:nvPr/>
        </p:nvCxnSpPr>
        <p:spPr>
          <a:xfrm rot="10800000" flipV="1">
            <a:off x="4316818" y="2180094"/>
            <a:ext cx="2674318" cy="1302466"/>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B87A99E-063A-ACB0-775A-CBA41D674D71}"/>
              </a:ext>
            </a:extLst>
          </p:cNvPr>
          <p:cNvSpPr txBox="1"/>
          <p:nvPr/>
        </p:nvSpPr>
        <p:spPr>
          <a:xfrm>
            <a:off x="6991136" y="1579929"/>
            <a:ext cx="3761037" cy="1200329"/>
          </a:xfrm>
          <a:prstGeom prst="rect">
            <a:avLst/>
          </a:prstGeom>
          <a:solidFill>
            <a:schemeClr val="bg1"/>
          </a:solidFill>
          <a:ln w="28575">
            <a:solidFill>
              <a:srgbClr val="750001"/>
            </a:solidFill>
          </a:ln>
        </p:spPr>
        <p:txBody>
          <a:bodyPr wrap="square" rtlCol="0">
            <a:spAutoFit/>
          </a:bodyPr>
          <a:lstStyle/>
          <a:p>
            <a:pPr algn="just"/>
            <a:r>
              <a:rPr lang="en-GB" dirty="0"/>
              <a:t>Here you can see the generated topology (.rtf) and parameter (.</a:t>
            </a:r>
            <a:r>
              <a:rPr lang="en-GB" dirty="0" err="1"/>
              <a:t>prm</a:t>
            </a:r>
            <a:r>
              <a:rPr lang="en-GB" dirty="0"/>
              <a:t>) files CHARMM-GUI will use to help preparing your system.*</a:t>
            </a:r>
          </a:p>
        </p:txBody>
      </p:sp>
      <p:sp>
        <p:nvSpPr>
          <p:cNvPr id="13" name="Rectangle 12">
            <a:extLst>
              <a:ext uri="{FF2B5EF4-FFF2-40B4-BE49-F238E27FC236}">
                <a16:creationId xmlns:a16="http://schemas.microsoft.com/office/drawing/2014/main" id="{D2B7C381-5F38-13E0-1ED7-86AAD9936245}"/>
              </a:ext>
            </a:extLst>
          </p:cNvPr>
          <p:cNvSpPr/>
          <p:nvPr/>
        </p:nvSpPr>
        <p:spPr>
          <a:xfrm>
            <a:off x="0" y="805352"/>
            <a:ext cx="11089758" cy="6052648"/>
          </a:xfrm>
          <a:prstGeom prst="rect">
            <a:avLst/>
          </a:prstGeom>
          <a:solidFill>
            <a:schemeClr val="bg1">
              <a:alpha val="89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TextBox 9">
            <a:extLst>
              <a:ext uri="{FF2B5EF4-FFF2-40B4-BE49-F238E27FC236}">
                <a16:creationId xmlns:a16="http://schemas.microsoft.com/office/drawing/2014/main" id="{0393B5E9-EE28-C1C5-6C00-AEDC76A8F0A1}"/>
              </a:ext>
            </a:extLst>
          </p:cNvPr>
          <p:cNvSpPr txBox="1"/>
          <p:nvPr/>
        </p:nvSpPr>
        <p:spPr>
          <a:xfrm>
            <a:off x="6394267" y="3869440"/>
            <a:ext cx="4954774" cy="923330"/>
          </a:xfrm>
          <a:prstGeom prst="rect">
            <a:avLst/>
          </a:prstGeom>
          <a:solidFill>
            <a:schemeClr val="bg1"/>
          </a:solidFill>
          <a:ln w="28575">
            <a:solidFill>
              <a:srgbClr val="750001"/>
            </a:solidFill>
          </a:ln>
        </p:spPr>
        <p:txBody>
          <a:bodyPr wrap="square">
            <a:spAutoFit/>
          </a:bodyPr>
          <a:lstStyle/>
          <a:p>
            <a:pPr algn="just"/>
            <a:r>
              <a:rPr lang="en-GB" dirty="0"/>
              <a:t>Topology files contain information about the molecular structure, including atom types, bonding patterns, charges, and connectivity.</a:t>
            </a:r>
          </a:p>
        </p:txBody>
      </p:sp>
      <p:sp>
        <p:nvSpPr>
          <p:cNvPr id="12" name="TextBox 11">
            <a:extLst>
              <a:ext uri="{FF2B5EF4-FFF2-40B4-BE49-F238E27FC236}">
                <a16:creationId xmlns:a16="http://schemas.microsoft.com/office/drawing/2014/main" id="{B7B83C23-314A-9024-9D86-59447C37074E}"/>
              </a:ext>
            </a:extLst>
          </p:cNvPr>
          <p:cNvSpPr txBox="1"/>
          <p:nvPr/>
        </p:nvSpPr>
        <p:spPr>
          <a:xfrm>
            <a:off x="6394267" y="4867029"/>
            <a:ext cx="4954774" cy="1477328"/>
          </a:xfrm>
          <a:prstGeom prst="rect">
            <a:avLst/>
          </a:prstGeom>
          <a:noFill/>
          <a:ln w="28575">
            <a:solidFill>
              <a:srgbClr val="750001"/>
            </a:solidFill>
          </a:ln>
        </p:spPr>
        <p:txBody>
          <a:bodyPr wrap="square">
            <a:spAutoFit/>
          </a:bodyPr>
          <a:lstStyle/>
          <a:p>
            <a:pPr algn="just"/>
            <a:r>
              <a:rPr lang="en-GB" dirty="0"/>
              <a:t>Parameter files specify the energy functions and associated parameters (e.g., bond lengths, angles, dihedrals, van der Waals interactions, and electrostatics) used in the force field for energy calculations.</a:t>
            </a:r>
            <a:endParaRPr lang="en-DE" dirty="0"/>
          </a:p>
        </p:txBody>
      </p:sp>
      <p:sp>
        <p:nvSpPr>
          <p:cNvPr id="15" name="TextBox 14">
            <a:extLst>
              <a:ext uri="{FF2B5EF4-FFF2-40B4-BE49-F238E27FC236}">
                <a16:creationId xmlns:a16="http://schemas.microsoft.com/office/drawing/2014/main" id="{5BCBE7E9-0CBC-1D4E-45E0-F2BB141484D5}"/>
              </a:ext>
            </a:extLst>
          </p:cNvPr>
          <p:cNvSpPr txBox="1"/>
          <p:nvPr/>
        </p:nvSpPr>
        <p:spPr>
          <a:xfrm rot="16200000">
            <a:off x="5041883" y="4952177"/>
            <a:ext cx="2108235" cy="369332"/>
          </a:xfrm>
          <a:prstGeom prst="rect">
            <a:avLst/>
          </a:prstGeom>
          <a:solidFill>
            <a:schemeClr val="bg1"/>
          </a:solidFill>
          <a:ln w="28575">
            <a:solidFill>
              <a:srgbClr val="750001"/>
            </a:solidFill>
          </a:ln>
        </p:spPr>
        <p:txBody>
          <a:bodyPr wrap="square">
            <a:spAutoFit/>
          </a:bodyPr>
          <a:lstStyle/>
          <a:p>
            <a:pPr algn="just"/>
            <a:r>
              <a:rPr lang="en-GB" dirty="0"/>
              <a:t>* Short definitions</a:t>
            </a:r>
          </a:p>
        </p:txBody>
      </p:sp>
    </p:spTree>
    <p:extLst>
      <p:ext uri="{BB962C8B-B14F-4D97-AF65-F5344CB8AC3E}">
        <p14:creationId xmlns:p14="http://schemas.microsoft.com/office/powerpoint/2010/main" val="5206279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0093E3-32CE-761E-F27B-DF01893427A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6A516A6-6F2C-F166-458D-06E1BA8CFE18}"/>
              </a:ext>
            </a:extLst>
          </p:cNvPr>
          <p:cNvPicPr>
            <a:picLocks noChangeAspect="1"/>
          </p:cNvPicPr>
          <p:nvPr/>
        </p:nvPicPr>
        <p:blipFill>
          <a:blip r:embed="rId2"/>
          <a:stretch>
            <a:fillRect/>
          </a:stretch>
        </p:blipFill>
        <p:spPr>
          <a:xfrm>
            <a:off x="0" y="915195"/>
            <a:ext cx="9909544" cy="5942805"/>
          </a:xfrm>
          <a:prstGeom prst="rect">
            <a:avLst/>
          </a:prstGeom>
        </p:spPr>
      </p:pic>
      <p:sp>
        <p:nvSpPr>
          <p:cNvPr id="2" name="Slide Number Placeholder 1">
            <a:extLst>
              <a:ext uri="{FF2B5EF4-FFF2-40B4-BE49-F238E27FC236}">
                <a16:creationId xmlns:a16="http://schemas.microsoft.com/office/drawing/2014/main" id="{F7A1F61D-0001-BC5C-820C-50FD2D87F0EB}"/>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33</a:t>
            </a:fld>
            <a:endParaRPr lang="en-DE"/>
          </a:p>
        </p:txBody>
      </p:sp>
      <p:sp>
        <p:nvSpPr>
          <p:cNvPr id="4" name="TextBox 3">
            <a:extLst>
              <a:ext uri="{FF2B5EF4-FFF2-40B4-BE49-F238E27FC236}">
                <a16:creationId xmlns:a16="http://schemas.microsoft.com/office/drawing/2014/main" id="{7EFFFD4D-7196-AC70-921B-2D1128BC0647}"/>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8" name="Rectangle 7">
            <a:extLst>
              <a:ext uri="{FF2B5EF4-FFF2-40B4-BE49-F238E27FC236}">
                <a16:creationId xmlns:a16="http://schemas.microsoft.com/office/drawing/2014/main" id="{D59363E6-5541-9571-4493-AF2913BCE696}"/>
              </a:ext>
            </a:extLst>
          </p:cNvPr>
          <p:cNvSpPr/>
          <p:nvPr/>
        </p:nvSpPr>
        <p:spPr>
          <a:xfrm flipV="1">
            <a:off x="946298" y="3806455"/>
            <a:ext cx="3370520" cy="75491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67FC59E0-8614-4CC8-FB10-33AE5F424C86}"/>
              </a:ext>
            </a:extLst>
          </p:cNvPr>
          <p:cNvCxnSpPr>
            <a:cxnSpLocks/>
            <a:stCxn id="9" idx="1"/>
            <a:endCxn id="8" idx="3"/>
          </p:cNvCxnSpPr>
          <p:nvPr/>
        </p:nvCxnSpPr>
        <p:spPr>
          <a:xfrm rot="10800000" flipV="1">
            <a:off x="4316818" y="3020066"/>
            <a:ext cx="3065066" cy="1163844"/>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A1BC188-86D7-4F2A-D5EC-2AEEDF6C4A0B}"/>
              </a:ext>
            </a:extLst>
          </p:cNvPr>
          <p:cNvSpPr txBox="1"/>
          <p:nvPr/>
        </p:nvSpPr>
        <p:spPr>
          <a:xfrm>
            <a:off x="7381884" y="2419901"/>
            <a:ext cx="4133832" cy="1200329"/>
          </a:xfrm>
          <a:prstGeom prst="rect">
            <a:avLst/>
          </a:prstGeom>
          <a:solidFill>
            <a:schemeClr val="bg1"/>
          </a:solidFill>
          <a:ln w="28575">
            <a:solidFill>
              <a:srgbClr val="750001"/>
            </a:solidFill>
          </a:ln>
        </p:spPr>
        <p:txBody>
          <a:bodyPr wrap="square" rtlCol="0">
            <a:spAutoFit/>
          </a:bodyPr>
          <a:lstStyle/>
          <a:p>
            <a:pPr algn="just"/>
            <a:r>
              <a:rPr lang="en-GB" dirty="0"/>
              <a:t>You can choose the shape of the water box, either rectangular or octahedral, and set the distance between your complex and the edges of the box.</a:t>
            </a:r>
          </a:p>
        </p:txBody>
      </p:sp>
    </p:spTree>
    <p:extLst>
      <p:ext uri="{BB962C8B-B14F-4D97-AF65-F5344CB8AC3E}">
        <p14:creationId xmlns:p14="http://schemas.microsoft.com/office/powerpoint/2010/main" val="23027689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8B2C9-28E8-DAFA-DD00-0C35F3FEA0D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8D5FE12-D8D5-5F72-B4B9-6BE2B2A80A15}"/>
              </a:ext>
            </a:extLst>
          </p:cNvPr>
          <p:cNvPicPr>
            <a:picLocks noChangeAspect="1"/>
          </p:cNvPicPr>
          <p:nvPr/>
        </p:nvPicPr>
        <p:blipFill>
          <a:blip r:embed="rId2"/>
          <a:stretch>
            <a:fillRect/>
          </a:stretch>
        </p:blipFill>
        <p:spPr>
          <a:xfrm>
            <a:off x="0" y="915195"/>
            <a:ext cx="9909544" cy="5942805"/>
          </a:xfrm>
          <a:prstGeom prst="rect">
            <a:avLst/>
          </a:prstGeom>
        </p:spPr>
      </p:pic>
      <p:sp>
        <p:nvSpPr>
          <p:cNvPr id="2" name="Slide Number Placeholder 1">
            <a:extLst>
              <a:ext uri="{FF2B5EF4-FFF2-40B4-BE49-F238E27FC236}">
                <a16:creationId xmlns:a16="http://schemas.microsoft.com/office/drawing/2014/main" id="{685DEBA1-0DF5-AABF-5369-1F55CF478F68}"/>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34</a:t>
            </a:fld>
            <a:endParaRPr lang="en-DE"/>
          </a:p>
        </p:txBody>
      </p:sp>
      <p:sp>
        <p:nvSpPr>
          <p:cNvPr id="4" name="TextBox 3">
            <a:extLst>
              <a:ext uri="{FF2B5EF4-FFF2-40B4-BE49-F238E27FC236}">
                <a16:creationId xmlns:a16="http://schemas.microsoft.com/office/drawing/2014/main" id="{BBA5021F-A109-BB09-92C2-880D52BD421D}"/>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8" name="Rectangle 7">
            <a:extLst>
              <a:ext uri="{FF2B5EF4-FFF2-40B4-BE49-F238E27FC236}">
                <a16:creationId xmlns:a16="http://schemas.microsoft.com/office/drawing/2014/main" id="{900ADF65-793A-8CFD-7B93-EED5A2A745FB}"/>
              </a:ext>
            </a:extLst>
          </p:cNvPr>
          <p:cNvSpPr/>
          <p:nvPr/>
        </p:nvSpPr>
        <p:spPr>
          <a:xfrm flipV="1">
            <a:off x="946298" y="4508203"/>
            <a:ext cx="3370520" cy="213174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E758CAC1-819E-7408-35AA-6CD6166BA921}"/>
              </a:ext>
            </a:extLst>
          </p:cNvPr>
          <p:cNvCxnSpPr>
            <a:cxnSpLocks/>
            <a:stCxn id="9" idx="1"/>
            <a:endCxn id="8" idx="3"/>
          </p:cNvCxnSpPr>
          <p:nvPr/>
        </p:nvCxnSpPr>
        <p:spPr>
          <a:xfrm rot="10800000" flipV="1">
            <a:off x="4316819" y="4690040"/>
            <a:ext cx="2926843" cy="884036"/>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D5E1F03-2307-209A-F49C-C62546759297}"/>
              </a:ext>
            </a:extLst>
          </p:cNvPr>
          <p:cNvSpPr txBox="1"/>
          <p:nvPr/>
        </p:nvSpPr>
        <p:spPr>
          <a:xfrm>
            <a:off x="7243661" y="3258879"/>
            <a:ext cx="4133832" cy="2862322"/>
          </a:xfrm>
          <a:prstGeom prst="rect">
            <a:avLst/>
          </a:prstGeom>
          <a:solidFill>
            <a:schemeClr val="bg1"/>
          </a:solidFill>
          <a:ln w="28575">
            <a:solidFill>
              <a:srgbClr val="750001"/>
            </a:solidFill>
          </a:ln>
        </p:spPr>
        <p:txBody>
          <a:bodyPr wrap="square" rtlCol="0">
            <a:spAutoFit/>
          </a:bodyPr>
          <a:lstStyle/>
          <a:p>
            <a:pPr algn="just"/>
            <a:r>
              <a:rPr lang="en-GB" dirty="0"/>
              <a:t>Finally, you can set ion content for your system to ensure it behaves as closely as possible to the natural biological environment, making the simulation results more reliable and meaningful.</a:t>
            </a:r>
          </a:p>
          <a:p>
            <a:pPr algn="just"/>
            <a:r>
              <a:rPr lang="en-GB" dirty="0"/>
              <a:t>You can choose different ion types and concentrations.</a:t>
            </a:r>
          </a:p>
          <a:p>
            <a:pPr algn="just"/>
            <a:r>
              <a:rPr lang="en-GB" dirty="0"/>
              <a:t>Also, if you change the previous values, you have to recalculate the solvent composition.</a:t>
            </a:r>
          </a:p>
        </p:txBody>
      </p:sp>
    </p:spTree>
    <p:extLst>
      <p:ext uri="{BB962C8B-B14F-4D97-AF65-F5344CB8AC3E}">
        <p14:creationId xmlns:p14="http://schemas.microsoft.com/office/powerpoint/2010/main" val="41487765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2CDF8-8F21-2C63-5353-F38EA5AFB13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F0C07E5-3195-B141-1C40-371870663F1B}"/>
              </a:ext>
            </a:extLst>
          </p:cNvPr>
          <p:cNvPicPr>
            <a:picLocks noChangeAspect="1"/>
          </p:cNvPicPr>
          <p:nvPr/>
        </p:nvPicPr>
        <p:blipFill>
          <a:blip r:embed="rId2"/>
          <a:stretch>
            <a:fillRect/>
          </a:stretch>
        </p:blipFill>
        <p:spPr>
          <a:xfrm>
            <a:off x="0" y="915195"/>
            <a:ext cx="9909544" cy="5942805"/>
          </a:xfrm>
          <a:prstGeom prst="rect">
            <a:avLst/>
          </a:prstGeom>
        </p:spPr>
      </p:pic>
      <p:sp>
        <p:nvSpPr>
          <p:cNvPr id="2" name="Slide Number Placeholder 1">
            <a:extLst>
              <a:ext uri="{FF2B5EF4-FFF2-40B4-BE49-F238E27FC236}">
                <a16:creationId xmlns:a16="http://schemas.microsoft.com/office/drawing/2014/main" id="{2271E368-789A-DB44-FCDF-A589A1121659}"/>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35</a:t>
            </a:fld>
            <a:endParaRPr lang="en-DE"/>
          </a:p>
        </p:txBody>
      </p:sp>
      <p:sp>
        <p:nvSpPr>
          <p:cNvPr id="4" name="TextBox 3">
            <a:extLst>
              <a:ext uri="{FF2B5EF4-FFF2-40B4-BE49-F238E27FC236}">
                <a16:creationId xmlns:a16="http://schemas.microsoft.com/office/drawing/2014/main" id="{ACD8FD09-B3DC-7897-097A-C4E71B6BE1C0}"/>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5" name="Rectangle 4">
            <a:extLst>
              <a:ext uri="{FF2B5EF4-FFF2-40B4-BE49-F238E27FC236}">
                <a16:creationId xmlns:a16="http://schemas.microsoft.com/office/drawing/2014/main" id="{B2533BD2-DC02-B9E1-6735-15CA4C255A6D}"/>
              </a:ext>
            </a:extLst>
          </p:cNvPr>
          <p:cNvSpPr/>
          <p:nvPr/>
        </p:nvSpPr>
        <p:spPr>
          <a:xfrm flipV="1">
            <a:off x="8920716" y="6602818"/>
            <a:ext cx="882503" cy="25517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Elbow Connector 5">
            <a:extLst>
              <a:ext uri="{FF2B5EF4-FFF2-40B4-BE49-F238E27FC236}">
                <a16:creationId xmlns:a16="http://schemas.microsoft.com/office/drawing/2014/main" id="{7B2DEA19-D21F-21AE-1EE5-794BD047BC42}"/>
              </a:ext>
            </a:extLst>
          </p:cNvPr>
          <p:cNvCxnSpPr>
            <a:cxnSpLocks/>
            <a:stCxn id="9" idx="2"/>
            <a:endCxn id="5" idx="1"/>
          </p:cNvCxnSpPr>
          <p:nvPr/>
        </p:nvCxnSpPr>
        <p:spPr>
          <a:xfrm rot="16200000" flipH="1">
            <a:off x="7076780" y="4886471"/>
            <a:ext cx="2609784" cy="1078088"/>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1A43AFF-AB17-F7DA-6E96-6160DFCEB3D8}"/>
              </a:ext>
            </a:extLst>
          </p:cNvPr>
          <p:cNvSpPr txBox="1"/>
          <p:nvPr/>
        </p:nvSpPr>
        <p:spPr>
          <a:xfrm>
            <a:off x="5775712" y="2089298"/>
            <a:ext cx="4133832" cy="2031325"/>
          </a:xfrm>
          <a:prstGeom prst="rect">
            <a:avLst/>
          </a:prstGeom>
          <a:solidFill>
            <a:schemeClr val="bg1"/>
          </a:solidFill>
          <a:ln w="28575">
            <a:solidFill>
              <a:srgbClr val="750001"/>
            </a:solidFill>
          </a:ln>
        </p:spPr>
        <p:txBody>
          <a:bodyPr wrap="square" rtlCol="0">
            <a:spAutoFit/>
          </a:bodyPr>
          <a:lstStyle/>
          <a:p>
            <a:pPr algn="just"/>
            <a:r>
              <a:rPr lang="en-GB" dirty="0"/>
              <a:t>We suggest here to keep the portal’s default parameters, but you are free to choose your own.</a:t>
            </a:r>
          </a:p>
          <a:p>
            <a:pPr algn="just"/>
            <a:r>
              <a:rPr lang="en-GB" dirty="0"/>
              <a:t>After setting it, click on </a:t>
            </a:r>
            <a:r>
              <a:rPr lang="en-GB" i="1" dirty="0"/>
              <a:t>“Next Step”</a:t>
            </a:r>
            <a:r>
              <a:rPr lang="en-GB" dirty="0"/>
              <a:t> to proceed.</a:t>
            </a:r>
          </a:p>
          <a:p>
            <a:pPr algn="just"/>
            <a:r>
              <a:rPr lang="en-GB" dirty="0"/>
              <a:t>(This step may take some minutes to complete)</a:t>
            </a:r>
          </a:p>
        </p:txBody>
      </p:sp>
    </p:spTree>
    <p:extLst>
      <p:ext uri="{BB962C8B-B14F-4D97-AF65-F5344CB8AC3E}">
        <p14:creationId xmlns:p14="http://schemas.microsoft.com/office/powerpoint/2010/main" val="25539461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2EFFA-E52B-5C32-4A7A-77AE6110993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A257185-9660-E161-5A2C-2370EDE3D13E}"/>
              </a:ext>
            </a:extLst>
          </p:cNvPr>
          <p:cNvPicPr>
            <a:picLocks noChangeAspect="1"/>
          </p:cNvPicPr>
          <p:nvPr/>
        </p:nvPicPr>
        <p:blipFill>
          <a:blip r:embed="rId2"/>
          <a:srcRect t="13940" b="4491"/>
          <a:stretch/>
        </p:blipFill>
        <p:spPr>
          <a:xfrm>
            <a:off x="0" y="1897993"/>
            <a:ext cx="11331685" cy="4960007"/>
          </a:xfrm>
          <a:prstGeom prst="rect">
            <a:avLst/>
          </a:prstGeom>
        </p:spPr>
      </p:pic>
      <p:sp>
        <p:nvSpPr>
          <p:cNvPr id="2" name="Slide Number Placeholder 1">
            <a:extLst>
              <a:ext uri="{FF2B5EF4-FFF2-40B4-BE49-F238E27FC236}">
                <a16:creationId xmlns:a16="http://schemas.microsoft.com/office/drawing/2014/main" id="{D93A90C8-5314-CF10-16D5-EF08B7E66E80}"/>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36</a:t>
            </a:fld>
            <a:endParaRPr lang="en-DE"/>
          </a:p>
        </p:txBody>
      </p:sp>
      <p:sp>
        <p:nvSpPr>
          <p:cNvPr id="4" name="TextBox 3">
            <a:extLst>
              <a:ext uri="{FF2B5EF4-FFF2-40B4-BE49-F238E27FC236}">
                <a16:creationId xmlns:a16="http://schemas.microsoft.com/office/drawing/2014/main" id="{C7B6CF0F-0A10-959A-F913-174DB264AD24}"/>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7" name="Rectangle 6">
            <a:extLst>
              <a:ext uri="{FF2B5EF4-FFF2-40B4-BE49-F238E27FC236}">
                <a16:creationId xmlns:a16="http://schemas.microsoft.com/office/drawing/2014/main" id="{5D8217C5-8D59-2F5D-3727-D1FA5222D7B3}"/>
              </a:ext>
            </a:extLst>
          </p:cNvPr>
          <p:cNvSpPr/>
          <p:nvPr/>
        </p:nvSpPr>
        <p:spPr>
          <a:xfrm flipV="1">
            <a:off x="1095152" y="2247466"/>
            <a:ext cx="3370520" cy="234579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Elbow Connector 7">
            <a:extLst>
              <a:ext uri="{FF2B5EF4-FFF2-40B4-BE49-F238E27FC236}">
                <a16:creationId xmlns:a16="http://schemas.microsoft.com/office/drawing/2014/main" id="{751CA83C-4D51-FBB1-85B4-C963F5345B42}"/>
              </a:ext>
            </a:extLst>
          </p:cNvPr>
          <p:cNvCxnSpPr>
            <a:cxnSpLocks/>
            <a:stCxn id="6" idx="2"/>
            <a:endCxn id="7" idx="3"/>
          </p:cNvCxnSpPr>
          <p:nvPr/>
        </p:nvCxnSpPr>
        <p:spPr>
          <a:xfrm rot="5400000">
            <a:off x="5583463" y="628915"/>
            <a:ext cx="1673659" cy="3909240"/>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377BC7-3687-7DDF-2390-6FFA71771388}"/>
              </a:ext>
            </a:extLst>
          </p:cNvPr>
          <p:cNvSpPr txBox="1"/>
          <p:nvPr/>
        </p:nvSpPr>
        <p:spPr>
          <a:xfrm>
            <a:off x="6307996" y="823376"/>
            <a:ext cx="4133832" cy="923330"/>
          </a:xfrm>
          <a:prstGeom prst="rect">
            <a:avLst/>
          </a:prstGeom>
          <a:solidFill>
            <a:schemeClr val="bg1"/>
          </a:solidFill>
          <a:ln w="28575">
            <a:solidFill>
              <a:srgbClr val="750001"/>
            </a:solidFill>
          </a:ln>
        </p:spPr>
        <p:txBody>
          <a:bodyPr wrap="square" rtlCol="0">
            <a:spAutoFit/>
          </a:bodyPr>
          <a:lstStyle/>
          <a:p>
            <a:pPr algn="just"/>
            <a:r>
              <a:rPr lang="en-GB" dirty="0"/>
              <a:t>We have now created the water box and the ion files, which can be checked by clicking on each of them in the list.</a:t>
            </a:r>
          </a:p>
        </p:txBody>
      </p:sp>
    </p:spTree>
    <p:extLst>
      <p:ext uri="{BB962C8B-B14F-4D97-AF65-F5344CB8AC3E}">
        <p14:creationId xmlns:p14="http://schemas.microsoft.com/office/powerpoint/2010/main" val="39231714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BE9C0-34B5-8BB3-F7B4-38478A353C3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42905CD-4D8E-898A-E448-5E5F37590327}"/>
              </a:ext>
            </a:extLst>
          </p:cNvPr>
          <p:cNvPicPr>
            <a:picLocks noChangeAspect="1"/>
          </p:cNvPicPr>
          <p:nvPr/>
        </p:nvPicPr>
        <p:blipFill>
          <a:blip r:embed="rId2"/>
          <a:srcRect t="13940" b="4491"/>
          <a:stretch/>
        </p:blipFill>
        <p:spPr>
          <a:xfrm>
            <a:off x="0" y="1897993"/>
            <a:ext cx="11331685" cy="4960007"/>
          </a:xfrm>
          <a:prstGeom prst="rect">
            <a:avLst/>
          </a:prstGeom>
        </p:spPr>
      </p:pic>
      <p:sp>
        <p:nvSpPr>
          <p:cNvPr id="2" name="Slide Number Placeholder 1">
            <a:extLst>
              <a:ext uri="{FF2B5EF4-FFF2-40B4-BE49-F238E27FC236}">
                <a16:creationId xmlns:a16="http://schemas.microsoft.com/office/drawing/2014/main" id="{2F44B293-6504-7459-C55A-3E168B373F3F}"/>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37</a:t>
            </a:fld>
            <a:endParaRPr lang="en-DE"/>
          </a:p>
        </p:txBody>
      </p:sp>
      <p:sp>
        <p:nvSpPr>
          <p:cNvPr id="4" name="TextBox 3">
            <a:extLst>
              <a:ext uri="{FF2B5EF4-FFF2-40B4-BE49-F238E27FC236}">
                <a16:creationId xmlns:a16="http://schemas.microsoft.com/office/drawing/2014/main" id="{B21034E9-3482-FA72-771C-527FF4C07E30}"/>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7" name="Rectangle 6">
            <a:extLst>
              <a:ext uri="{FF2B5EF4-FFF2-40B4-BE49-F238E27FC236}">
                <a16:creationId xmlns:a16="http://schemas.microsoft.com/office/drawing/2014/main" id="{ECC14D67-757E-F852-664F-4325C89A2641}"/>
              </a:ext>
            </a:extLst>
          </p:cNvPr>
          <p:cNvSpPr/>
          <p:nvPr/>
        </p:nvSpPr>
        <p:spPr>
          <a:xfrm flipV="1">
            <a:off x="1998921" y="3678864"/>
            <a:ext cx="2158410" cy="13822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Elbow Connector 7">
            <a:extLst>
              <a:ext uri="{FF2B5EF4-FFF2-40B4-BE49-F238E27FC236}">
                <a16:creationId xmlns:a16="http://schemas.microsoft.com/office/drawing/2014/main" id="{9059CE3B-DA8E-DD49-3A9C-DA0E6325FFE3}"/>
              </a:ext>
            </a:extLst>
          </p:cNvPr>
          <p:cNvCxnSpPr>
            <a:cxnSpLocks/>
            <a:stCxn id="9" idx="1"/>
            <a:endCxn id="7" idx="3"/>
          </p:cNvCxnSpPr>
          <p:nvPr/>
        </p:nvCxnSpPr>
        <p:spPr>
          <a:xfrm rot="10800000" flipV="1">
            <a:off x="4157332" y="2199277"/>
            <a:ext cx="3457949" cy="1548698"/>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54B28526-979C-CA40-D127-6FDE86357141}"/>
              </a:ext>
            </a:extLst>
          </p:cNvPr>
          <p:cNvPicPr>
            <a:picLocks noChangeAspect="1"/>
          </p:cNvPicPr>
          <p:nvPr/>
        </p:nvPicPr>
        <p:blipFill>
          <a:blip r:embed="rId3"/>
          <a:stretch>
            <a:fillRect/>
          </a:stretch>
        </p:blipFill>
        <p:spPr>
          <a:xfrm>
            <a:off x="7615280" y="790463"/>
            <a:ext cx="3024807" cy="2817628"/>
          </a:xfrm>
          <a:prstGeom prst="rect">
            <a:avLst/>
          </a:prstGeom>
        </p:spPr>
      </p:pic>
    </p:spTree>
    <p:extLst>
      <p:ext uri="{BB962C8B-B14F-4D97-AF65-F5344CB8AC3E}">
        <p14:creationId xmlns:p14="http://schemas.microsoft.com/office/powerpoint/2010/main" val="17590709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0D4958-2993-C2E6-923F-7A89873F27D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C8A5318-DC3F-38E6-983A-4960255CCE59}"/>
              </a:ext>
            </a:extLst>
          </p:cNvPr>
          <p:cNvPicPr>
            <a:picLocks noChangeAspect="1"/>
          </p:cNvPicPr>
          <p:nvPr/>
        </p:nvPicPr>
        <p:blipFill>
          <a:blip r:embed="rId2"/>
          <a:srcRect t="13940" b="4491"/>
          <a:stretch/>
        </p:blipFill>
        <p:spPr>
          <a:xfrm>
            <a:off x="0" y="1897993"/>
            <a:ext cx="11331685" cy="4960007"/>
          </a:xfrm>
          <a:prstGeom prst="rect">
            <a:avLst/>
          </a:prstGeom>
        </p:spPr>
      </p:pic>
      <p:sp>
        <p:nvSpPr>
          <p:cNvPr id="2" name="Slide Number Placeholder 1">
            <a:extLst>
              <a:ext uri="{FF2B5EF4-FFF2-40B4-BE49-F238E27FC236}">
                <a16:creationId xmlns:a16="http://schemas.microsoft.com/office/drawing/2014/main" id="{45F5F0D4-8D44-0E89-3058-39F95471A79D}"/>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38</a:t>
            </a:fld>
            <a:endParaRPr lang="en-DE"/>
          </a:p>
        </p:txBody>
      </p:sp>
      <p:sp>
        <p:nvSpPr>
          <p:cNvPr id="4" name="TextBox 3">
            <a:extLst>
              <a:ext uri="{FF2B5EF4-FFF2-40B4-BE49-F238E27FC236}">
                <a16:creationId xmlns:a16="http://schemas.microsoft.com/office/drawing/2014/main" id="{E7C711F8-4057-28D3-C3A0-29CEA3BD5913}"/>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7" name="Rectangle 6">
            <a:extLst>
              <a:ext uri="{FF2B5EF4-FFF2-40B4-BE49-F238E27FC236}">
                <a16:creationId xmlns:a16="http://schemas.microsoft.com/office/drawing/2014/main" id="{AE61C22E-C704-CED0-F8BC-769F94D79955}"/>
              </a:ext>
            </a:extLst>
          </p:cNvPr>
          <p:cNvSpPr/>
          <p:nvPr/>
        </p:nvSpPr>
        <p:spPr>
          <a:xfrm flipV="1">
            <a:off x="1084520" y="4667691"/>
            <a:ext cx="2604977" cy="114831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Elbow Connector 7">
            <a:extLst>
              <a:ext uri="{FF2B5EF4-FFF2-40B4-BE49-F238E27FC236}">
                <a16:creationId xmlns:a16="http://schemas.microsoft.com/office/drawing/2014/main" id="{07FFCC60-4CC0-F8F2-ECF6-3CF0B3A70578}"/>
              </a:ext>
            </a:extLst>
          </p:cNvPr>
          <p:cNvCxnSpPr>
            <a:cxnSpLocks/>
            <a:stCxn id="10" idx="1"/>
            <a:endCxn id="7" idx="3"/>
          </p:cNvCxnSpPr>
          <p:nvPr/>
        </p:nvCxnSpPr>
        <p:spPr>
          <a:xfrm rot="10800000" flipV="1">
            <a:off x="3689498" y="3326604"/>
            <a:ext cx="3150127" cy="1915246"/>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F5FD43B-7747-B89B-11E2-E38C493AB3A1}"/>
              </a:ext>
            </a:extLst>
          </p:cNvPr>
          <p:cNvSpPr txBox="1"/>
          <p:nvPr/>
        </p:nvSpPr>
        <p:spPr>
          <a:xfrm>
            <a:off x="6839624" y="2726439"/>
            <a:ext cx="4133832" cy="1200329"/>
          </a:xfrm>
          <a:prstGeom prst="rect">
            <a:avLst/>
          </a:prstGeom>
          <a:solidFill>
            <a:schemeClr val="bg1"/>
          </a:solidFill>
          <a:ln w="28575">
            <a:solidFill>
              <a:srgbClr val="750001"/>
            </a:solidFill>
          </a:ln>
        </p:spPr>
        <p:txBody>
          <a:bodyPr wrap="square" rtlCol="0">
            <a:spAutoFit/>
          </a:bodyPr>
          <a:lstStyle/>
          <a:p>
            <a:pPr algn="just"/>
            <a:r>
              <a:rPr lang="en-GB" dirty="0"/>
              <a:t>In this field you can verify your system’s features, which were set in the previous steps. This defines the unit cell* of your system.</a:t>
            </a:r>
          </a:p>
        </p:txBody>
      </p:sp>
    </p:spTree>
    <p:extLst>
      <p:ext uri="{BB962C8B-B14F-4D97-AF65-F5344CB8AC3E}">
        <p14:creationId xmlns:p14="http://schemas.microsoft.com/office/powerpoint/2010/main" val="27762849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C9037-AEA4-750E-E095-B8D2B63C4AD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8492A8D-D7E5-BAE3-41BE-79A706C2C3B3}"/>
              </a:ext>
            </a:extLst>
          </p:cNvPr>
          <p:cNvPicPr>
            <a:picLocks noChangeAspect="1"/>
          </p:cNvPicPr>
          <p:nvPr/>
        </p:nvPicPr>
        <p:blipFill>
          <a:blip r:embed="rId2"/>
          <a:srcRect t="13940" b="4491"/>
          <a:stretch/>
        </p:blipFill>
        <p:spPr>
          <a:xfrm>
            <a:off x="0" y="1897993"/>
            <a:ext cx="11331685" cy="4960007"/>
          </a:xfrm>
          <a:prstGeom prst="rect">
            <a:avLst/>
          </a:prstGeom>
        </p:spPr>
      </p:pic>
      <p:sp>
        <p:nvSpPr>
          <p:cNvPr id="2" name="Slide Number Placeholder 1">
            <a:extLst>
              <a:ext uri="{FF2B5EF4-FFF2-40B4-BE49-F238E27FC236}">
                <a16:creationId xmlns:a16="http://schemas.microsoft.com/office/drawing/2014/main" id="{D3D59871-8CF0-0200-5230-F692113024DD}"/>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39</a:t>
            </a:fld>
            <a:endParaRPr lang="en-DE"/>
          </a:p>
        </p:txBody>
      </p:sp>
      <p:sp>
        <p:nvSpPr>
          <p:cNvPr id="4" name="TextBox 3">
            <a:extLst>
              <a:ext uri="{FF2B5EF4-FFF2-40B4-BE49-F238E27FC236}">
                <a16:creationId xmlns:a16="http://schemas.microsoft.com/office/drawing/2014/main" id="{BA40B19A-7171-73ED-A1DB-0AAB1C5C8538}"/>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7" name="Rectangle 6">
            <a:extLst>
              <a:ext uri="{FF2B5EF4-FFF2-40B4-BE49-F238E27FC236}">
                <a16:creationId xmlns:a16="http://schemas.microsoft.com/office/drawing/2014/main" id="{C4CE622C-9192-0334-D271-A145C866B8B6}"/>
              </a:ext>
            </a:extLst>
          </p:cNvPr>
          <p:cNvSpPr/>
          <p:nvPr/>
        </p:nvSpPr>
        <p:spPr>
          <a:xfrm flipV="1">
            <a:off x="1063258" y="5762847"/>
            <a:ext cx="2232836" cy="77255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Elbow Connector 7">
            <a:extLst>
              <a:ext uri="{FF2B5EF4-FFF2-40B4-BE49-F238E27FC236}">
                <a16:creationId xmlns:a16="http://schemas.microsoft.com/office/drawing/2014/main" id="{E813B78F-A316-7841-2E81-4E3310C33B4A}"/>
              </a:ext>
            </a:extLst>
          </p:cNvPr>
          <p:cNvCxnSpPr>
            <a:cxnSpLocks/>
            <a:stCxn id="10" idx="1"/>
            <a:endCxn id="7" idx="3"/>
          </p:cNvCxnSpPr>
          <p:nvPr/>
        </p:nvCxnSpPr>
        <p:spPr>
          <a:xfrm rot="10800000" flipV="1">
            <a:off x="3296094" y="3465102"/>
            <a:ext cx="3543530" cy="2684023"/>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C4C6B43-3E90-E972-8B49-84991A7FC4D2}"/>
              </a:ext>
            </a:extLst>
          </p:cNvPr>
          <p:cNvSpPr txBox="1"/>
          <p:nvPr/>
        </p:nvSpPr>
        <p:spPr>
          <a:xfrm>
            <a:off x="6839624" y="2726439"/>
            <a:ext cx="4133832" cy="1477328"/>
          </a:xfrm>
          <a:prstGeom prst="rect">
            <a:avLst/>
          </a:prstGeom>
          <a:solidFill>
            <a:schemeClr val="bg1"/>
          </a:solidFill>
          <a:ln w="28575">
            <a:solidFill>
              <a:srgbClr val="750001"/>
            </a:solidFill>
          </a:ln>
        </p:spPr>
        <p:txBody>
          <a:bodyPr wrap="square" rtlCol="0">
            <a:spAutoFit/>
          </a:bodyPr>
          <a:lstStyle/>
          <a:p>
            <a:pPr algn="just"/>
            <a:r>
              <a:rPr lang="en-GB" dirty="0"/>
              <a:t>Here you can set the periodic boundary conditions (PBC)* for your system.</a:t>
            </a:r>
          </a:p>
          <a:p>
            <a:pPr algn="just"/>
            <a:r>
              <a:rPr lang="en-GB" dirty="0"/>
              <a:t>We recommend you to let CHARMM-GUI set it automatically to avoid errors in specifying grid dimensions manually.</a:t>
            </a:r>
          </a:p>
        </p:txBody>
      </p:sp>
    </p:spTree>
    <p:extLst>
      <p:ext uri="{BB962C8B-B14F-4D97-AF65-F5344CB8AC3E}">
        <p14:creationId xmlns:p14="http://schemas.microsoft.com/office/powerpoint/2010/main" val="156933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96754-6456-7752-2930-CC68ED9A820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29FD10E-6609-BC62-09CB-6C21AB8FADDB}"/>
              </a:ext>
            </a:extLst>
          </p:cNvPr>
          <p:cNvPicPr>
            <a:picLocks noChangeAspect="1"/>
          </p:cNvPicPr>
          <p:nvPr/>
        </p:nvPicPr>
        <p:blipFill>
          <a:blip r:embed="rId2"/>
          <a:stretch>
            <a:fillRect/>
          </a:stretch>
        </p:blipFill>
        <p:spPr>
          <a:xfrm>
            <a:off x="66038" y="2523348"/>
            <a:ext cx="12047521" cy="4214857"/>
          </a:xfrm>
          <a:prstGeom prst="rect">
            <a:avLst/>
          </a:prstGeom>
        </p:spPr>
      </p:pic>
      <p:sp>
        <p:nvSpPr>
          <p:cNvPr id="2" name="TextBox 1">
            <a:extLst>
              <a:ext uri="{FF2B5EF4-FFF2-40B4-BE49-F238E27FC236}">
                <a16:creationId xmlns:a16="http://schemas.microsoft.com/office/drawing/2014/main" id="{1FAD4B0F-17BF-2A88-EB82-26921C42F288}"/>
              </a:ext>
            </a:extLst>
          </p:cNvPr>
          <p:cNvSpPr txBox="1"/>
          <p:nvPr/>
        </p:nvSpPr>
        <p:spPr>
          <a:xfrm>
            <a:off x="78441" y="855888"/>
            <a:ext cx="5090544" cy="1477328"/>
          </a:xfrm>
          <a:prstGeom prst="rect">
            <a:avLst/>
          </a:prstGeom>
          <a:noFill/>
          <a:ln w="28575">
            <a:solidFill>
              <a:srgbClr val="750001"/>
            </a:solidFill>
          </a:ln>
        </p:spPr>
        <p:txBody>
          <a:bodyPr wrap="square" rtlCol="0">
            <a:spAutoFit/>
          </a:bodyPr>
          <a:lstStyle/>
          <a:p>
            <a:pPr algn="just"/>
            <a:r>
              <a:rPr lang="en-US" dirty="0"/>
              <a:t>For this tutorial, we will use the CHARMM-GUI Platform. Developed and maintained by the </a:t>
            </a:r>
            <a:r>
              <a:rPr lang="en-US" dirty="0" err="1"/>
              <a:t>Im</a:t>
            </a:r>
            <a:r>
              <a:rPr lang="en-US" dirty="0"/>
              <a:t> Lab at Lehigh University, USA, this is a powerful and convenient tool that helps you to prepare the input files for your molecular dynamics simulations.</a:t>
            </a:r>
          </a:p>
        </p:txBody>
      </p:sp>
      <p:sp>
        <p:nvSpPr>
          <p:cNvPr id="4" name="TextBox 3">
            <a:extLst>
              <a:ext uri="{FF2B5EF4-FFF2-40B4-BE49-F238E27FC236}">
                <a16:creationId xmlns:a16="http://schemas.microsoft.com/office/drawing/2014/main" id="{5124AED0-394A-E0E9-9753-055914F1C67A}"/>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6" name="Rectangle 5">
            <a:extLst>
              <a:ext uri="{FF2B5EF4-FFF2-40B4-BE49-F238E27FC236}">
                <a16:creationId xmlns:a16="http://schemas.microsoft.com/office/drawing/2014/main" id="{FDFF6034-18BA-853F-B9DF-E4D5034F893A}"/>
              </a:ext>
            </a:extLst>
          </p:cNvPr>
          <p:cNvSpPr/>
          <p:nvPr/>
        </p:nvSpPr>
        <p:spPr>
          <a:xfrm>
            <a:off x="11662117" y="3193366"/>
            <a:ext cx="451442" cy="23563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Elbow Connector 7">
            <a:extLst>
              <a:ext uri="{FF2B5EF4-FFF2-40B4-BE49-F238E27FC236}">
                <a16:creationId xmlns:a16="http://schemas.microsoft.com/office/drawing/2014/main" id="{156FD8F0-8492-AEE5-3AC1-D274F892C7CB}"/>
              </a:ext>
            </a:extLst>
          </p:cNvPr>
          <p:cNvCxnSpPr>
            <a:stCxn id="3" idx="2"/>
            <a:endCxn id="6" idx="1"/>
          </p:cNvCxnSpPr>
          <p:nvPr/>
        </p:nvCxnSpPr>
        <p:spPr>
          <a:xfrm rot="16200000" flipH="1">
            <a:off x="10190479" y="1839545"/>
            <a:ext cx="1254966" cy="1688310"/>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C614572-A364-BF95-CD6F-7904E6742748}"/>
              </a:ext>
            </a:extLst>
          </p:cNvPr>
          <p:cNvSpPr/>
          <p:nvPr/>
        </p:nvSpPr>
        <p:spPr>
          <a:xfrm>
            <a:off x="28136" y="674431"/>
            <a:ext cx="5584873" cy="1715057"/>
          </a:xfrm>
          <a:prstGeom prst="rect">
            <a:avLst/>
          </a:prstGeom>
          <a:solidFill>
            <a:schemeClr val="bg1">
              <a:alpha val="9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86FB571-25FF-2290-5BA3-43D8BE4A9EA0}"/>
              </a:ext>
            </a:extLst>
          </p:cNvPr>
          <p:cNvSpPr txBox="1"/>
          <p:nvPr/>
        </p:nvSpPr>
        <p:spPr>
          <a:xfrm>
            <a:off x="7834054" y="1132887"/>
            <a:ext cx="4279505" cy="923330"/>
          </a:xfrm>
          <a:prstGeom prst="rect">
            <a:avLst/>
          </a:prstGeom>
          <a:noFill/>
          <a:ln w="28575">
            <a:solidFill>
              <a:srgbClr val="750001"/>
            </a:solidFill>
          </a:ln>
        </p:spPr>
        <p:txBody>
          <a:bodyPr wrap="square" rtlCol="0">
            <a:spAutoFit/>
          </a:bodyPr>
          <a:lstStyle/>
          <a:p>
            <a:r>
              <a:rPr lang="en-US" dirty="0"/>
              <a:t>Access </a:t>
            </a:r>
            <a:r>
              <a:rPr lang="en-US" dirty="0">
                <a:hlinkClick r:id="rId3"/>
              </a:rPr>
              <a:t>https://www.charmm-gui.org/</a:t>
            </a:r>
            <a:r>
              <a:rPr lang="en-US" dirty="0"/>
              <a:t> and create your user account login by clicking in the “Login” button.</a:t>
            </a:r>
          </a:p>
        </p:txBody>
      </p:sp>
      <p:sp>
        <p:nvSpPr>
          <p:cNvPr id="9" name="Slide Number Placeholder 8">
            <a:extLst>
              <a:ext uri="{FF2B5EF4-FFF2-40B4-BE49-F238E27FC236}">
                <a16:creationId xmlns:a16="http://schemas.microsoft.com/office/drawing/2014/main" id="{62EBFF0C-92FD-F9C7-369F-A6EF4E9F3541}"/>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4</a:t>
            </a:fld>
            <a:endParaRPr lang="en-DE" dirty="0"/>
          </a:p>
        </p:txBody>
      </p:sp>
    </p:spTree>
    <p:extLst>
      <p:ext uri="{BB962C8B-B14F-4D97-AF65-F5344CB8AC3E}">
        <p14:creationId xmlns:p14="http://schemas.microsoft.com/office/powerpoint/2010/main" val="232269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84A20-193C-F38A-5459-4F858CA5E27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19EB11D-82BB-A430-4F51-6B97EA843168}"/>
              </a:ext>
            </a:extLst>
          </p:cNvPr>
          <p:cNvPicPr>
            <a:picLocks noChangeAspect="1"/>
          </p:cNvPicPr>
          <p:nvPr/>
        </p:nvPicPr>
        <p:blipFill>
          <a:blip r:embed="rId2"/>
          <a:srcRect t="13940" b="4491"/>
          <a:stretch/>
        </p:blipFill>
        <p:spPr>
          <a:xfrm>
            <a:off x="0" y="1897993"/>
            <a:ext cx="11331685" cy="4960007"/>
          </a:xfrm>
          <a:prstGeom prst="rect">
            <a:avLst/>
          </a:prstGeom>
        </p:spPr>
      </p:pic>
      <p:sp>
        <p:nvSpPr>
          <p:cNvPr id="2" name="Slide Number Placeholder 1">
            <a:extLst>
              <a:ext uri="{FF2B5EF4-FFF2-40B4-BE49-F238E27FC236}">
                <a16:creationId xmlns:a16="http://schemas.microsoft.com/office/drawing/2014/main" id="{B3EF6D51-E06F-02D7-1D6D-EC58E6A0DB5D}"/>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40</a:t>
            </a:fld>
            <a:endParaRPr lang="en-DE"/>
          </a:p>
        </p:txBody>
      </p:sp>
      <p:sp>
        <p:nvSpPr>
          <p:cNvPr id="4" name="TextBox 3">
            <a:extLst>
              <a:ext uri="{FF2B5EF4-FFF2-40B4-BE49-F238E27FC236}">
                <a16:creationId xmlns:a16="http://schemas.microsoft.com/office/drawing/2014/main" id="{9D74EA2B-7C3D-E3FC-9720-1C9D513635B8}"/>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6" name="Rectangle 5">
            <a:extLst>
              <a:ext uri="{FF2B5EF4-FFF2-40B4-BE49-F238E27FC236}">
                <a16:creationId xmlns:a16="http://schemas.microsoft.com/office/drawing/2014/main" id="{B9F2E4F8-F3AA-0E14-AA4E-57E4392BEFD8}"/>
              </a:ext>
            </a:extLst>
          </p:cNvPr>
          <p:cNvSpPr/>
          <p:nvPr/>
        </p:nvSpPr>
        <p:spPr>
          <a:xfrm>
            <a:off x="0" y="805352"/>
            <a:ext cx="11621386" cy="6052648"/>
          </a:xfrm>
          <a:prstGeom prst="rect">
            <a:avLst/>
          </a:prstGeom>
          <a:solidFill>
            <a:schemeClr val="bg1">
              <a:alpha val="89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TextBox 9">
            <a:extLst>
              <a:ext uri="{FF2B5EF4-FFF2-40B4-BE49-F238E27FC236}">
                <a16:creationId xmlns:a16="http://schemas.microsoft.com/office/drawing/2014/main" id="{27115C80-64E4-C974-E03E-61F7E8F112B1}"/>
              </a:ext>
            </a:extLst>
          </p:cNvPr>
          <p:cNvSpPr txBox="1"/>
          <p:nvPr/>
        </p:nvSpPr>
        <p:spPr>
          <a:xfrm>
            <a:off x="1102242" y="1589614"/>
            <a:ext cx="4409623" cy="1754326"/>
          </a:xfrm>
          <a:prstGeom prst="rect">
            <a:avLst/>
          </a:prstGeom>
          <a:solidFill>
            <a:schemeClr val="bg1"/>
          </a:solidFill>
          <a:ln w="28575">
            <a:solidFill>
              <a:srgbClr val="750001"/>
            </a:solidFill>
          </a:ln>
        </p:spPr>
        <p:txBody>
          <a:bodyPr wrap="square" rtlCol="0">
            <a:spAutoFit/>
          </a:bodyPr>
          <a:lstStyle/>
          <a:p>
            <a:pPr algn="just"/>
            <a:r>
              <a:rPr lang="en-GB" dirty="0"/>
              <a:t>The </a:t>
            </a:r>
            <a:r>
              <a:rPr lang="en-GB" b="1" dirty="0"/>
              <a:t>unit cell is </a:t>
            </a:r>
            <a:r>
              <a:rPr lang="en-GB" dirty="0"/>
              <a:t>the smallest periodic volume that contains all the atoms, molecules, and/or ions in the simulation box.</a:t>
            </a:r>
          </a:p>
          <a:p>
            <a:pPr algn="just"/>
            <a:r>
              <a:rPr lang="en-GB" dirty="0"/>
              <a:t>The dimensions of the unit cell are defined by the lengths of the box sides (a, b, c) and the angles between them (</a:t>
            </a:r>
            <a:r>
              <a:rPr lang="el-GR" dirty="0"/>
              <a:t>α, β, γ).</a:t>
            </a:r>
            <a:endParaRPr lang="en-GB" dirty="0"/>
          </a:p>
        </p:txBody>
      </p:sp>
      <p:sp>
        <p:nvSpPr>
          <p:cNvPr id="9" name="TextBox 8">
            <a:extLst>
              <a:ext uri="{FF2B5EF4-FFF2-40B4-BE49-F238E27FC236}">
                <a16:creationId xmlns:a16="http://schemas.microsoft.com/office/drawing/2014/main" id="{964C7B1D-0BD5-4976-0E64-241CA079FCC7}"/>
              </a:ext>
            </a:extLst>
          </p:cNvPr>
          <p:cNvSpPr txBox="1"/>
          <p:nvPr/>
        </p:nvSpPr>
        <p:spPr>
          <a:xfrm>
            <a:off x="1102242" y="3669809"/>
            <a:ext cx="4409623" cy="2862322"/>
          </a:xfrm>
          <a:prstGeom prst="rect">
            <a:avLst/>
          </a:prstGeom>
          <a:solidFill>
            <a:schemeClr val="bg1"/>
          </a:solidFill>
          <a:ln w="28575">
            <a:solidFill>
              <a:srgbClr val="750001"/>
            </a:solidFill>
          </a:ln>
        </p:spPr>
        <p:txBody>
          <a:bodyPr wrap="square" rtlCol="0">
            <a:spAutoFit/>
          </a:bodyPr>
          <a:lstStyle/>
          <a:p>
            <a:pPr algn="just"/>
            <a:r>
              <a:rPr lang="en-GB" b="1" dirty="0"/>
              <a:t>Periodic boundary conditions (PBC) </a:t>
            </a:r>
            <a:r>
              <a:rPr lang="en-GB" dirty="0"/>
              <a:t>are used in simulations to mimic an infinite system by repeating the unit cell infinitely in all directions. When an atom moves out of the unit cell, it re-enters from the opposite side, creating the illusion of an endless, unbounded system.</a:t>
            </a:r>
          </a:p>
          <a:p>
            <a:pPr algn="just"/>
            <a:r>
              <a:rPr lang="en-GB" dirty="0"/>
              <a:t>This setup helps simulate bulk properties without having to model an entire infinite system.</a:t>
            </a:r>
          </a:p>
        </p:txBody>
      </p:sp>
      <p:sp>
        <p:nvSpPr>
          <p:cNvPr id="11" name="TextBox 10">
            <a:extLst>
              <a:ext uri="{FF2B5EF4-FFF2-40B4-BE49-F238E27FC236}">
                <a16:creationId xmlns:a16="http://schemas.microsoft.com/office/drawing/2014/main" id="{D4790FEE-E0E9-F335-3DE6-BEFAF68A57B4}"/>
              </a:ext>
            </a:extLst>
          </p:cNvPr>
          <p:cNvSpPr txBox="1"/>
          <p:nvPr/>
        </p:nvSpPr>
        <p:spPr>
          <a:xfrm rot="16200000">
            <a:off x="-378469" y="4016512"/>
            <a:ext cx="2108235" cy="369332"/>
          </a:xfrm>
          <a:prstGeom prst="rect">
            <a:avLst/>
          </a:prstGeom>
          <a:solidFill>
            <a:schemeClr val="bg1"/>
          </a:solidFill>
          <a:ln w="28575">
            <a:solidFill>
              <a:srgbClr val="750001"/>
            </a:solidFill>
          </a:ln>
        </p:spPr>
        <p:txBody>
          <a:bodyPr wrap="square">
            <a:spAutoFit/>
          </a:bodyPr>
          <a:lstStyle/>
          <a:p>
            <a:pPr algn="just"/>
            <a:r>
              <a:rPr lang="en-GB" dirty="0"/>
              <a:t>* Short definitions</a:t>
            </a:r>
          </a:p>
        </p:txBody>
      </p:sp>
      <p:pic>
        <p:nvPicPr>
          <p:cNvPr id="13" name="Picture 12">
            <a:extLst>
              <a:ext uri="{FF2B5EF4-FFF2-40B4-BE49-F238E27FC236}">
                <a16:creationId xmlns:a16="http://schemas.microsoft.com/office/drawing/2014/main" id="{3E2D8720-F6DB-D5FD-0B48-3A395B08AC4E}"/>
              </a:ext>
            </a:extLst>
          </p:cNvPr>
          <p:cNvPicPr>
            <a:picLocks noChangeAspect="1"/>
          </p:cNvPicPr>
          <p:nvPr/>
        </p:nvPicPr>
        <p:blipFill>
          <a:blip r:embed="rId3"/>
          <a:srcRect l="38228" t="36728" r="35765" b="36963"/>
          <a:stretch/>
        </p:blipFill>
        <p:spPr>
          <a:xfrm>
            <a:off x="8760065" y="2158433"/>
            <a:ext cx="914401" cy="616688"/>
          </a:xfrm>
          <a:prstGeom prst="rect">
            <a:avLst/>
          </a:prstGeom>
        </p:spPr>
      </p:pic>
      <p:sp>
        <p:nvSpPr>
          <p:cNvPr id="16" name="TextBox 15">
            <a:extLst>
              <a:ext uri="{FF2B5EF4-FFF2-40B4-BE49-F238E27FC236}">
                <a16:creationId xmlns:a16="http://schemas.microsoft.com/office/drawing/2014/main" id="{C3CEBE91-7CEF-0CA7-70CF-00824BB7B2E7}"/>
              </a:ext>
            </a:extLst>
          </p:cNvPr>
          <p:cNvSpPr txBox="1"/>
          <p:nvPr/>
        </p:nvSpPr>
        <p:spPr>
          <a:xfrm>
            <a:off x="8739410" y="1713327"/>
            <a:ext cx="955711" cy="369332"/>
          </a:xfrm>
          <a:prstGeom prst="rect">
            <a:avLst/>
          </a:prstGeom>
          <a:noFill/>
        </p:spPr>
        <p:txBody>
          <a:bodyPr wrap="none" rtlCol="0">
            <a:spAutoFit/>
          </a:bodyPr>
          <a:lstStyle/>
          <a:p>
            <a:r>
              <a:rPr lang="en-GB" dirty="0"/>
              <a:t>U</a:t>
            </a:r>
            <a:r>
              <a:rPr lang="en-DE" dirty="0"/>
              <a:t>nit cell</a:t>
            </a:r>
          </a:p>
        </p:txBody>
      </p:sp>
      <p:sp>
        <p:nvSpPr>
          <p:cNvPr id="17" name="TextBox 16">
            <a:extLst>
              <a:ext uri="{FF2B5EF4-FFF2-40B4-BE49-F238E27FC236}">
                <a16:creationId xmlns:a16="http://schemas.microsoft.com/office/drawing/2014/main" id="{7280CC9B-387E-424C-0B58-FBE13AE26D35}"/>
              </a:ext>
            </a:extLst>
          </p:cNvPr>
          <p:cNvSpPr txBox="1"/>
          <p:nvPr/>
        </p:nvSpPr>
        <p:spPr>
          <a:xfrm>
            <a:off x="8917159" y="3372012"/>
            <a:ext cx="641522" cy="369332"/>
          </a:xfrm>
          <a:prstGeom prst="rect">
            <a:avLst/>
          </a:prstGeom>
          <a:noFill/>
        </p:spPr>
        <p:txBody>
          <a:bodyPr wrap="none" rtlCol="0">
            <a:spAutoFit/>
          </a:bodyPr>
          <a:lstStyle/>
          <a:p>
            <a:r>
              <a:rPr lang="en-US" dirty="0"/>
              <a:t>PBCs</a:t>
            </a:r>
            <a:endParaRPr lang="en-DE" dirty="0"/>
          </a:p>
        </p:txBody>
      </p:sp>
      <p:sp>
        <p:nvSpPr>
          <p:cNvPr id="18" name="TextBox 17">
            <a:extLst>
              <a:ext uri="{FF2B5EF4-FFF2-40B4-BE49-F238E27FC236}">
                <a16:creationId xmlns:a16="http://schemas.microsoft.com/office/drawing/2014/main" id="{245F9DD1-8511-7BC6-DD2D-981DF97204C0}"/>
              </a:ext>
            </a:extLst>
          </p:cNvPr>
          <p:cNvSpPr txBox="1"/>
          <p:nvPr/>
        </p:nvSpPr>
        <p:spPr>
          <a:xfrm>
            <a:off x="8220293" y="5607961"/>
            <a:ext cx="1993944" cy="276999"/>
          </a:xfrm>
          <a:prstGeom prst="rect">
            <a:avLst/>
          </a:prstGeom>
          <a:noFill/>
        </p:spPr>
        <p:txBody>
          <a:bodyPr wrap="none" rtlCol="0">
            <a:spAutoFit/>
          </a:bodyPr>
          <a:lstStyle/>
          <a:p>
            <a:r>
              <a:rPr lang="en-US" sz="1200" dirty="0"/>
              <a:t>Made by </a:t>
            </a:r>
            <a:r>
              <a:rPr lang="en-US" sz="1200" dirty="0">
                <a:hlinkClick r:id="rId4"/>
              </a:rPr>
              <a:t>Cameron Mcelfresh</a:t>
            </a:r>
            <a:endParaRPr lang="en-DE" sz="1200" dirty="0"/>
          </a:p>
        </p:txBody>
      </p:sp>
      <p:pic>
        <p:nvPicPr>
          <p:cNvPr id="5" name="Picture 4">
            <a:extLst>
              <a:ext uri="{FF2B5EF4-FFF2-40B4-BE49-F238E27FC236}">
                <a16:creationId xmlns:a16="http://schemas.microsoft.com/office/drawing/2014/main" id="{2107F0D6-18E3-9158-76C8-C92CE56A0EE5}"/>
              </a:ext>
            </a:extLst>
          </p:cNvPr>
          <p:cNvPicPr>
            <a:picLocks noChangeAspect="1"/>
          </p:cNvPicPr>
          <p:nvPr/>
        </p:nvPicPr>
        <p:blipFill>
          <a:blip r:embed="rId5"/>
          <a:srcRect l="12027" t="11187" r="9941" b="11942"/>
          <a:stretch/>
        </p:blipFill>
        <p:spPr>
          <a:xfrm>
            <a:off x="7805491" y="3764610"/>
            <a:ext cx="2823548" cy="1854374"/>
          </a:xfrm>
          <a:prstGeom prst="rect">
            <a:avLst/>
          </a:prstGeom>
        </p:spPr>
      </p:pic>
    </p:spTree>
    <p:extLst>
      <p:ext uri="{BB962C8B-B14F-4D97-AF65-F5344CB8AC3E}">
        <p14:creationId xmlns:p14="http://schemas.microsoft.com/office/powerpoint/2010/main" val="25859396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41AC51-C577-1BDA-5698-4C4F064414A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AFBBB8C-A0FB-98C1-3E59-912417E0CB59}"/>
              </a:ext>
            </a:extLst>
          </p:cNvPr>
          <p:cNvPicPr>
            <a:picLocks noChangeAspect="1"/>
          </p:cNvPicPr>
          <p:nvPr/>
        </p:nvPicPr>
        <p:blipFill>
          <a:blip r:embed="rId2"/>
          <a:srcRect t="13940" b="4491"/>
          <a:stretch/>
        </p:blipFill>
        <p:spPr>
          <a:xfrm>
            <a:off x="0" y="1897993"/>
            <a:ext cx="11331685" cy="4960007"/>
          </a:xfrm>
          <a:prstGeom prst="rect">
            <a:avLst/>
          </a:prstGeom>
        </p:spPr>
      </p:pic>
      <p:sp>
        <p:nvSpPr>
          <p:cNvPr id="2" name="Slide Number Placeholder 1">
            <a:extLst>
              <a:ext uri="{FF2B5EF4-FFF2-40B4-BE49-F238E27FC236}">
                <a16:creationId xmlns:a16="http://schemas.microsoft.com/office/drawing/2014/main" id="{F76F1A1D-D1CE-20FE-35C7-D34EB78FA5FD}"/>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41</a:t>
            </a:fld>
            <a:endParaRPr lang="en-DE"/>
          </a:p>
        </p:txBody>
      </p:sp>
      <p:sp>
        <p:nvSpPr>
          <p:cNvPr id="4" name="TextBox 3">
            <a:extLst>
              <a:ext uri="{FF2B5EF4-FFF2-40B4-BE49-F238E27FC236}">
                <a16:creationId xmlns:a16="http://schemas.microsoft.com/office/drawing/2014/main" id="{D8B39B94-E50D-8BF9-1C19-855849E9D830}"/>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7" name="Rectangle 6">
            <a:extLst>
              <a:ext uri="{FF2B5EF4-FFF2-40B4-BE49-F238E27FC236}">
                <a16:creationId xmlns:a16="http://schemas.microsoft.com/office/drawing/2014/main" id="{F37557D3-CB6F-7C7E-C7F0-CA9F3D4FD91C}"/>
              </a:ext>
            </a:extLst>
          </p:cNvPr>
          <p:cNvSpPr/>
          <p:nvPr/>
        </p:nvSpPr>
        <p:spPr>
          <a:xfrm flipV="1">
            <a:off x="9601200" y="6570921"/>
            <a:ext cx="1552354" cy="28707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Elbow Connector 7">
            <a:extLst>
              <a:ext uri="{FF2B5EF4-FFF2-40B4-BE49-F238E27FC236}">
                <a16:creationId xmlns:a16="http://schemas.microsoft.com/office/drawing/2014/main" id="{0DD713FD-0675-BC15-D3EE-06782321CAF8}"/>
              </a:ext>
            </a:extLst>
          </p:cNvPr>
          <p:cNvCxnSpPr>
            <a:cxnSpLocks/>
            <a:stCxn id="10" idx="2"/>
            <a:endCxn id="7" idx="1"/>
          </p:cNvCxnSpPr>
          <p:nvPr/>
        </p:nvCxnSpPr>
        <p:spPr>
          <a:xfrm rot="16200000" flipH="1">
            <a:off x="7583025" y="4696285"/>
            <a:ext cx="3341690" cy="694660"/>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43C72BD-31F0-B916-489A-F9A04167B445}"/>
              </a:ext>
            </a:extLst>
          </p:cNvPr>
          <p:cNvSpPr txBox="1"/>
          <p:nvPr/>
        </p:nvSpPr>
        <p:spPr>
          <a:xfrm>
            <a:off x="6839624" y="2726439"/>
            <a:ext cx="4133832" cy="646331"/>
          </a:xfrm>
          <a:prstGeom prst="rect">
            <a:avLst/>
          </a:prstGeom>
          <a:solidFill>
            <a:schemeClr val="bg1"/>
          </a:solidFill>
          <a:ln w="28575">
            <a:solidFill>
              <a:srgbClr val="750001"/>
            </a:solidFill>
          </a:ln>
        </p:spPr>
        <p:txBody>
          <a:bodyPr wrap="square" rtlCol="0">
            <a:spAutoFit/>
          </a:bodyPr>
          <a:lstStyle/>
          <a:p>
            <a:pPr algn="just"/>
            <a:r>
              <a:rPr lang="en-GB" dirty="0"/>
              <a:t>Click on </a:t>
            </a:r>
            <a:r>
              <a:rPr lang="en-GB" i="1" dirty="0"/>
              <a:t>“Next Step”</a:t>
            </a:r>
            <a:r>
              <a:rPr lang="en-GB" dirty="0"/>
              <a:t> to proceed and generate solvated system.</a:t>
            </a:r>
          </a:p>
        </p:txBody>
      </p:sp>
    </p:spTree>
    <p:extLst>
      <p:ext uri="{BB962C8B-B14F-4D97-AF65-F5344CB8AC3E}">
        <p14:creationId xmlns:p14="http://schemas.microsoft.com/office/powerpoint/2010/main" val="3640796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48159-705D-1711-23B3-5FD617FB7AC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636CEA6-D419-2109-0418-9028B6EE7CE0}"/>
              </a:ext>
            </a:extLst>
          </p:cNvPr>
          <p:cNvPicPr>
            <a:picLocks noChangeAspect="1"/>
          </p:cNvPicPr>
          <p:nvPr/>
        </p:nvPicPr>
        <p:blipFill>
          <a:blip r:embed="rId2"/>
          <a:srcRect t="12722" b="4462"/>
          <a:stretch/>
        </p:blipFill>
        <p:spPr>
          <a:xfrm>
            <a:off x="-1" y="1594885"/>
            <a:ext cx="11151703" cy="5263116"/>
          </a:xfrm>
          <a:prstGeom prst="rect">
            <a:avLst/>
          </a:prstGeom>
        </p:spPr>
      </p:pic>
      <p:sp>
        <p:nvSpPr>
          <p:cNvPr id="2" name="Slide Number Placeholder 1">
            <a:extLst>
              <a:ext uri="{FF2B5EF4-FFF2-40B4-BE49-F238E27FC236}">
                <a16:creationId xmlns:a16="http://schemas.microsoft.com/office/drawing/2014/main" id="{CEF87294-A7FA-F503-E33E-219DBB489478}"/>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42</a:t>
            </a:fld>
            <a:endParaRPr lang="en-DE"/>
          </a:p>
        </p:txBody>
      </p:sp>
      <p:sp>
        <p:nvSpPr>
          <p:cNvPr id="4" name="TextBox 3">
            <a:extLst>
              <a:ext uri="{FF2B5EF4-FFF2-40B4-BE49-F238E27FC236}">
                <a16:creationId xmlns:a16="http://schemas.microsoft.com/office/drawing/2014/main" id="{F7D9DB2D-F215-86F6-C888-FF4155F83B6B}"/>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5" name="TextBox 4">
            <a:extLst>
              <a:ext uri="{FF2B5EF4-FFF2-40B4-BE49-F238E27FC236}">
                <a16:creationId xmlns:a16="http://schemas.microsoft.com/office/drawing/2014/main" id="{6B068F90-A964-A60D-5AD5-60AC3ACD2401}"/>
              </a:ext>
            </a:extLst>
          </p:cNvPr>
          <p:cNvSpPr txBox="1"/>
          <p:nvPr/>
        </p:nvSpPr>
        <p:spPr>
          <a:xfrm>
            <a:off x="7137335" y="2143307"/>
            <a:ext cx="4133832" cy="923330"/>
          </a:xfrm>
          <a:prstGeom prst="rect">
            <a:avLst/>
          </a:prstGeom>
          <a:solidFill>
            <a:schemeClr val="bg1"/>
          </a:solidFill>
          <a:ln w="28575">
            <a:solidFill>
              <a:srgbClr val="750001"/>
            </a:solidFill>
          </a:ln>
        </p:spPr>
        <p:txBody>
          <a:bodyPr wrap="square" rtlCol="0">
            <a:spAutoFit/>
          </a:bodyPr>
          <a:lstStyle/>
          <a:p>
            <a:pPr algn="just"/>
            <a:r>
              <a:rPr lang="en-GB" dirty="0"/>
              <a:t>In the last step you can check your solvated system before generating the equilibration and dynamics inputs.</a:t>
            </a:r>
          </a:p>
        </p:txBody>
      </p:sp>
      <p:sp>
        <p:nvSpPr>
          <p:cNvPr id="6" name="Rectangle 5">
            <a:extLst>
              <a:ext uri="{FF2B5EF4-FFF2-40B4-BE49-F238E27FC236}">
                <a16:creationId xmlns:a16="http://schemas.microsoft.com/office/drawing/2014/main" id="{5337D4C9-550E-CAA3-9E04-648434CC35E1}"/>
              </a:ext>
            </a:extLst>
          </p:cNvPr>
          <p:cNvSpPr/>
          <p:nvPr/>
        </p:nvSpPr>
        <p:spPr>
          <a:xfrm flipV="1">
            <a:off x="1040297" y="1988284"/>
            <a:ext cx="2670465" cy="123337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lbow Connector 6">
            <a:extLst>
              <a:ext uri="{FF2B5EF4-FFF2-40B4-BE49-F238E27FC236}">
                <a16:creationId xmlns:a16="http://schemas.microsoft.com/office/drawing/2014/main" id="{DD082527-BF5E-092D-9497-5AD5BC12ABF1}"/>
              </a:ext>
            </a:extLst>
          </p:cNvPr>
          <p:cNvCxnSpPr>
            <a:cxnSpLocks/>
            <a:stCxn id="5" idx="1"/>
            <a:endCxn id="6" idx="3"/>
          </p:cNvCxnSpPr>
          <p:nvPr/>
        </p:nvCxnSpPr>
        <p:spPr>
          <a:xfrm rot="10800000" flipV="1">
            <a:off x="3710763" y="2604971"/>
            <a:ext cx="3426573" cy="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49683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16BF6-0F60-1751-F54D-B894A0E3DE8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129384E-3B42-6F4B-C6FD-572281DDEBDC}"/>
              </a:ext>
            </a:extLst>
          </p:cNvPr>
          <p:cNvPicPr>
            <a:picLocks noChangeAspect="1"/>
          </p:cNvPicPr>
          <p:nvPr/>
        </p:nvPicPr>
        <p:blipFill>
          <a:blip r:embed="rId2"/>
          <a:srcRect t="12722" b="4462"/>
          <a:stretch/>
        </p:blipFill>
        <p:spPr>
          <a:xfrm>
            <a:off x="-1" y="1594885"/>
            <a:ext cx="11151703" cy="5263116"/>
          </a:xfrm>
          <a:prstGeom prst="rect">
            <a:avLst/>
          </a:prstGeom>
        </p:spPr>
      </p:pic>
      <p:sp>
        <p:nvSpPr>
          <p:cNvPr id="2" name="Slide Number Placeholder 1">
            <a:extLst>
              <a:ext uri="{FF2B5EF4-FFF2-40B4-BE49-F238E27FC236}">
                <a16:creationId xmlns:a16="http://schemas.microsoft.com/office/drawing/2014/main" id="{EE5C0951-F052-A778-D517-6B3B8CF1B924}"/>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43</a:t>
            </a:fld>
            <a:endParaRPr lang="en-DE"/>
          </a:p>
        </p:txBody>
      </p:sp>
      <p:sp>
        <p:nvSpPr>
          <p:cNvPr id="4" name="TextBox 3">
            <a:extLst>
              <a:ext uri="{FF2B5EF4-FFF2-40B4-BE49-F238E27FC236}">
                <a16:creationId xmlns:a16="http://schemas.microsoft.com/office/drawing/2014/main" id="{D92AB327-C65F-344C-F106-27E4022CBA45}"/>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6" name="Rectangle 5">
            <a:extLst>
              <a:ext uri="{FF2B5EF4-FFF2-40B4-BE49-F238E27FC236}">
                <a16:creationId xmlns:a16="http://schemas.microsoft.com/office/drawing/2014/main" id="{CABFCCDA-D592-94B5-7981-0741C456492A}"/>
              </a:ext>
            </a:extLst>
          </p:cNvPr>
          <p:cNvSpPr/>
          <p:nvPr/>
        </p:nvSpPr>
        <p:spPr>
          <a:xfrm flipV="1">
            <a:off x="1945758" y="2211572"/>
            <a:ext cx="1424763" cy="18075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636E6184-C3DE-99ED-B163-6E83A28A9941}"/>
              </a:ext>
            </a:extLst>
          </p:cNvPr>
          <p:cNvPicPr>
            <a:picLocks noChangeAspect="1"/>
          </p:cNvPicPr>
          <p:nvPr/>
        </p:nvPicPr>
        <p:blipFill>
          <a:blip r:embed="rId3"/>
          <a:stretch>
            <a:fillRect/>
          </a:stretch>
        </p:blipFill>
        <p:spPr>
          <a:xfrm>
            <a:off x="5873876" y="253309"/>
            <a:ext cx="3577951" cy="3123896"/>
          </a:xfrm>
          <a:prstGeom prst="rect">
            <a:avLst/>
          </a:prstGeom>
        </p:spPr>
      </p:pic>
      <p:pic>
        <p:nvPicPr>
          <p:cNvPr id="15" name="Picture 14">
            <a:extLst>
              <a:ext uri="{FF2B5EF4-FFF2-40B4-BE49-F238E27FC236}">
                <a16:creationId xmlns:a16="http://schemas.microsoft.com/office/drawing/2014/main" id="{39EC443B-08AA-1DC0-453D-8F0681E6DC8F}"/>
              </a:ext>
            </a:extLst>
          </p:cNvPr>
          <p:cNvPicPr>
            <a:picLocks noChangeAspect="1"/>
          </p:cNvPicPr>
          <p:nvPr/>
        </p:nvPicPr>
        <p:blipFill>
          <a:blip r:embed="rId4"/>
          <a:stretch>
            <a:fillRect/>
          </a:stretch>
        </p:blipFill>
        <p:spPr>
          <a:xfrm>
            <a:off x="5876903" y="3516055"/>
            <a:ext cx="3571897" cy="3123896"/>
          </a:xfrm>
          <a:prstGeom prst="rect">
            <a:avLst/>
          </a:prstGeom>
        </p:spPr>
      </p:pic>
      <p:sp>
        <p:nvSpPr>
          <p:cNvPr id="17" name="Rectangle 16">
            <a:extLst>
              <a:ext uri="{FF2B5EF4-FFF2-40B4-BE49-F238E27FC236}">
                <a16:creationId xmlns:a16="http://schemas.microsoft.com/office/drawing/2014/main" id="{1033768E-64EA-4520-5AE6-8E48ECA7B135}"/>
              </a:ext>
            </a:extLst>
          </p:cNvPr>
          <p:cNvSpPr/>
          <p:nvPr/>
        </p:nvSpPr>
        <p:spPr>
          <a:xfrm flipV="1">
            <a:off x="1945758" y="2869832"/>
            <a:ext cx="1424763" cy="18075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E4830C4-F5EC-820B-4815-51996C8AA617}"/>
              </a:ext>
            </a:extLst>
          </p:cNvPr>
          <p:cNvSpPr txBox="1"/>
          <p:nvPr/>
        </p:nvSpPr>
        <p:spPr>
          <a:xfrm rot="5400000">
            <a:off x="9055382" y="1630591"/>
            <a:ext cx="1740851" cy="369332"/>
          </a:xfrm>
          <a:prstGeom prst="rect">
            <a:avLst/>
          </a:prstGeom>
          <a:solidFill>
            <a:schemeClr val="bg1"/>
          </a:solidFill>
          <a:ln w="28575">
            <a:solidFill>
              <a:srgbClr val="750001"/>
            </a:solidFill>
          </a:ln>
        </p:spPr>
        <p:txBody>
          <a:bodyPr wrap="square" rtlCol="0">
            <a:spAutoFit/>
          </a:bodyPr>
          <a:lstStyle/>
          <a:p>
            <a:pPr algn="ctr"/>
            <a:r>
              <a:rPr lang="en-GB" dirty="0"/>
              <a:t>Solvated system</a:t>
            </a:r>
          </a:p>
        </p:txBody>
      </p:sp>
      <p:sp>
        <p:nvSpPr>
          <p:cNvPr id="24" name="TextBox 23">
            <a:extLst>
              <a:ext uri="{FF2B5EF4-FFF2-40B4-BE49-F238E27FC236}">
                <a16:creationId xmlns:a16="http://schemas.microsoft.com/office/drawing/2014/main" id="{F8B45FBF-BAC5-448E-5F61-7CCE176BB1FB}"/>
              </a:ext>
            </a:extLst>
          </p:cNvPr>
          <p:cNvSpPr txBox="1"/>
          <p:nvPr/>
        </p:nvSpPr>
        <p:spPr>
          <a:xfrm rot="5400000">
            <a:off x="9055383" y="4754837"/>
            <a:ext cx="1740851" cy="646331"/>
          </a:xfrm>
          <a:prstGeom prst="rect">
            <a:avLst/>
          </a:prstGeom>
          <a:solidFill>
            <a:schemeClr val="bg1"/>
          </a:solidFill>
          <a:ln w="28575">
            <a:solidFill>
              <a:srgbClr val="750001"/>
            </a:solidFill>
          </a:ln>
        </p:spPr>
        <p:txBody>
          <a:bodyPr wrap="square" rtlCol="0">
            <a:spAutoFit/>
          </a:bodyPr>
          <a:lstStyle/>
          <a:p>
            <a:pPr algn="ctr"/>
            <a:r>
              <a:rPr lang="en-GB" dirty="0"/>
              <a:t>PBCs applied to solvated system</a:t>
            </a:r>
          </a:p>
        </p:txBody>
      </p:sp>
      <p:cxnSp>
        <p:nvCxnSpPr>
          <p:cNvPr id="7" name="Elbow Connector 6">
            <a:extLst>
              <a:ext uri="{FF2B5EF4-FFF2-40B4-BE49-F238E27FC236}">
                <a16:creationId xmlns:a16="http://schemas.microsoft.com/office/drawing/2014/main" id="{2A8C3B6A-0694-EAD7-200A-79DDBE20ADA8}"/>
              </a:ext>
            </a:extLst>
          </p:cNvPr>
          <p:cNvCxnSpPr>
            <a:cxnSpLocks/>
            <a:stCxn id="13" idx="1"/>
            <a:endCxn id="6" idx="3"/>
          </p:cNvCxnSpPr>
          <p:nvPr/>
        </p:nvCxnSpPr>
        <p:spPr>
          <a:xfrm rot="10800000" flipV="1">
            <a:off x="3370522" y="1815257"/>
            <a:ext cx="2503355" cy="486692"/>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777197E1-7157-52AD-28FA-04C5CB7D927C}"/>
              </a:ext>
            </a:extLst>
          </p:cNvPr>
          <p:cNvCxnSpPr>
            <a:cxnSpLocks/>
            <a:stCxn id="15" idx="1"/>
            <a:endCxn id="17" idx="3"/>
          </p:cNvCxnSpPr>
          <p:nvPr/>
        </p:nvCxnSpPr>
        <p:spPr>
          <a:xfrm rot="10800000">
            <a:off x="3370521" y="2960209"/>
            <a:ext cx="2506382" cy="2117794"/>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79698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768D7-C6F8-2905-3898-B00CC3DFDE9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830E82A-CEE8-1CA2-E182-8719C2E5F407}"/>
              </a:ext>
            </a:extLst>
          </p:cNvPr>
          <p:cNvPicPr>
            <a:picLocks noChangeAspect="1"/>
          </p:cNvPicPr>
          <p:nvPr/>
        </p:nvPicPr>
        <p:blipFill>
          <a:blip r:embed="rId2"/>
          <a:srcRect t="12722" b="4462"/>
          <a:stretch/>
        </p:blipFill>
        <p:spPr>
          <a:xfrm>
            <a:off x="-1" y="1594885"/>
            <a:ext cx="11151703" cy="5263116"/>
          </a:xfrm>
          <a:prstGeom prst="rect">
            <a:avLst/>
          </a:prstGeom>
        </p:spPr>
      </p:pic>
      <p:sp>
        <p:nvSpPr>
          <p:cNvPr id="2" name="Slide Number Placeholder 1">
            <a:extLst>
              <a:ext uri="{FF2B5EF4-FFF2-40B4-BE49-F238E27FC236}">
                <a16:creationId xmlns:a16="http://schemas.microsoft.com/office/drawing/2014/main" id="{C36F69F6-4435-A8F9-EFF4-C979F317777E}"/>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44</a:t>
            </a:fld>
            <a:endParaRPr lang="en-DE"/>
          </a:p>
        </p:txBody>
      </p:sp>
      <p:sp>
        <p:nvSpPr>
          <p:cNvPr id="4" name="TextBox 3">
            <a:extLst>
              <a:ext uri="{FF2B5EF4-FFF2-40B4-BE49-F238E27FC236}">
                <a16:creationId xmlns:a16="http://schemas.microsoft.com/office/drawing/2014/main" id="{0C2FCBA1-C154-0E4E-A030-91C61177F239}"/>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5" name="TextBox 4">
            <a:extLst>
              <a:ext uri="{FF2B5EF4-FFF2-40B4-BE49-F238E27FC236}">
                <a16:creationId xmlns:a16="http://schemas.microsoft.com/office/drawing/2014/main" id="{FF34A0CA-0A5C-04DF-3317-E860ADCE6693}"/>
              </a:ext>
            </a:extLst>
          </p:cNvPr>
          <p:cNvSpPr txBox="1"/>
          <p:nvPr/>
        </p:nvSpPr>
        <p:spPr>
          <a:xfrm>
            <a:off x="6686568" y="521741"/>
            <a:ext cx="4133832" cy="1661993"/>
          </a:xfrm>
          <a:prstGeom prst="rect">
            <a:avLst/>
          </a:prstGeom>
          <a:solidFill>
            <a:schemeClr val="bg1"/>
          </a:solidFill>
          <a:ln w="28575">
            <a:solidFill>
              <a:srgbClr val="750001"/>
            </a:solidFill>
          </a:ln>
        </p:spPr>
        <p:txBody>
          <a:bodyPr wrap="square" rtlCol="0">
            <a:spAutoFit/>
          </a:bodyPr>
          <a:lstStyle/>
          <a:p>
            <a:pPr algn="just"/>
            <a:r>
              <a:rPr lang="en-GB" dirty="0"/>
              <a:t>You can choose one of the available force field options:</a:t>
            </a:r>
          </a:p>
          <a:p>
            <a:pPr marL="171450" indent="-171450" algn="just">
              <a:buFont typeface="Arial" panose="020B0604020202020204" pitchFamily="34" charset="0"/>
              <a:buChar char="•"/>
            </a:pPr>
            <a:r>
              <a:rPr lang="en-GB" sz="1200" dirty="0"/>
              <a:t>CHARMM36m</a:t>
            </a:r>
          </a:p>
          <a:p>
            <a:pPr marL="171450" indent="-171450" algn="just">
              <a:buFont typeface="Arial" panose="020B0604020202020204" pitchFamily="34" charset="0"/>
              <a:buChar char="•"/>
            </a:pPr>
            <a:r>
              <a:rPr lang="en-GB" sz="1200" dirty="0"/>
              <a:t>CHARMM36</a:t>
            </a:r>
          </a:p>
          <a:p>
            <a:pPr marL="171450" indent="-171450" algn="just">
              <a:buFont typeface="Arial" panose="020B0604020202020204" pitchFamily="34" charset="0"/>
              <a:buChar char="•"/>
            </a:pPr>
            <a:r>
              <a:rPr lang="en-GB" sz="1200" dirty="0"/>
              <a:t>AMBER</a:t>
            </a:r>
          </a:p>
          <a:p>
            <a:pPr marL="171450" indent="-171450" algn="just">
              <a:buFont typeface="Arial" panose="020B0604020202020204" pitchFamily="34" charset="0"/>
              <a:buChar char="•"/>
            </a:pPr>
            <a:r>
              <a:rPr lang="en-GB" sz="1200" dirty="0"/>
              <a:t>OPLS-AA/M</a:t>
            </a:r>
          </a:p>
          <a:p>
            <a:pPr algn="just"/>
            <a:r>
              <a:rPr lang="en-GB" dirty="0"/>
              <a:t>We suggest going with CHARMM36m.</a:t>
            </a:r>
          </a:p>
        </p:txBody>
      </p:sp>
      <p:sp>
        <p:nvSpPr>
          <p:cNvPr id="6" name="Rectangle 5">
            <a:extLst>
              <a:ext uri="{FF2B5EF4-FFF2-40B4-BE49-F238E27FC236}">
                <a16:creationId xmlns:a16="http://schemas.microsoft.com/office/drawing/2014/main" id="{10A83066-91B7-514F-2039-9BC56C1733D4}"/>
              </a:ext>
            </a:extLst>
          </p:cNvPr>
          <p:cNvSpPr/>
          <p:nvPr/>
        </p:nvSpPr>
        <p:spPr>
          <a:xfrm flipV="1">
            <a:off x="1040299" y="3242928"/>
            <a:ext cx="1777330" cy="80275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lbow Connector 6">
            <a:extLst>
              <a:ext uri="{FF2B5EF4-FFF2-40B4-BE49-F238E27FC236}">
                <a16:creationId xmlns:a16="http://schemas.microsoft.com/office/drawing/2014/main" id="{51756D6E-D681-24CB-8FFF-AFA0216E3954}"/>
              </a:ext>
            </a:extLst>
          </p:cNvPr>
          <p:cNvCxnSpPr>
            <a:cxnSpLocks/>
            <a:stCxn id="5" idx="1"/>
            <a:endCxn id="6" idx="3"/>
          </p:cNvCxnSpPr>
          <p:nvPr/>
        </p:nvCxnSpPr>
        <p:spPr>
          <a:xfrm rot="10800000" flipV="1">
            <a:off x="2817630" y="1352737"/>
            <a:ext cx="3868939" cy="2291569"/>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96533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66C52-8BF4-876B-14C9-145C9E3A98E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6E4B9C1-9E43-0B2D-ABAB-737F22EA114F}"/>
              </a:ext>
            </a:extLst>
          </p:cNvPr>
          <p:cNvPicPr>
            <a:picLocks noChangeAspect="1"/>
          </p:cNvPicPr>
          <p:nvPr/>
        </p:nvPicPr>
        <p:blipFill>
          <a:blip r:embed="rId2"/>
          <a:srcRect t="12722" b="4462"/>
          <a:stretch/>
        </p:blipFill>
        <p:spPr>
          <a:xfrm>
            <a:off x="-1" y="1594885"/>
            <a:ext cx="11151703" cy="5263116"/>
          </a:xfrm>
          <a:prstGeom prst="rect">
            <a:avLst/>
          </a:prstGeom>
        </p:spPr>
      </p:pic>
      <p:sp>
        <p:nvSpPr>
          <p:cNvPr id="2" name="Slide Number Placeholder 1">
            <a:extLst>
              <a:ext uri="{FF2B5EF4-FFF2-40B4-BE49-F238E27FC236}">
                <a16:creationId xmlns:a16="http://schemas.microsoft.com/office/drawing/2014/main" id="{3E3D1EE0-53AA-5CFB-7722-E8D05A097406}"/>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45</a:t>
            </a:fld>
            <a:endParaRPr lang="en-DE"/>
          </a:p>
        </p:txBody>
      </p:sp>
      <p:sp>
        <p:nvSpPr>
          <p:cNvPr id="4" name="TextBox 3">
            <a:extLst>
              <a:ext uri="{FF2B5EF4-FFF2-40B4-BE49-F238E27FC236}">
                <a16:creationId xmlns:a16="http://schemas.microsoft.com/office/drawing/2014/main" id="{1E9F4B7F-563A-C7E3-7624-B2326A8337EC}"/>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6" name="Rectangle 5">
            <a:extLst>
              <a:ext uri="{FF2B5EF4-FFF2-40B4-BE49-F238E27FC236}">
                <a16:creationId xmlns:a16="http://schemas.microsoft.com/office/drawing/2014/main" id="{6FE12660-21B4-A51C-7067-2C54776A30E4}"/>
              </a:ext>
            </a:extLst>
          </p:cNvPr>
          <p:cNvSpPr/>
          <p:nvPr/>
        </p:nvSpPr>
        <p:spPr>
          <a:xfrm flipV="1">
            <a:off x="1040299" y="3615069"/>
            <a:ext cx="1777330" cy="43061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9892752E-3EBB-E977-3DB2-06463B47CBDC}"/>
              </a:ext>
            </a:extLst>
          </p:cNvPr>
          <p:cNvCxnSpPr>
            <a:cxnSpLocks/>
            <a:stCxn id="5" idx="1"/>
            <a:endCxn id="6" idx="3"/>
          </p:cNvCxnSpPr>
          <p:nvPr/>
        </p:nvCxnSpPr>
        <p:spPr>
          <a:xfrm rot="10800000" flipV="1">
            <a:off x="2817630" y="2783899"/>
            <a:ext cx="3868939" cy="1046478"/>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DAF063B-7FD8-2ADC-49CF-4FF3AEFE3ED4}"/>
              </a:ext>
            </a:extLst>
          </p:cNvPr>
          <p:cNvSpPr txBox="1"/>
          <p:nvPr/>
        </p:nvSpPr>
        <p:spPr>
          <a:xfrm>
            <a:off x="6686568" y="521741"/>
            <a:ext cx="4133832" cy="4524315"/>
          </a:xfrm>
          <a:prstGeom prst="rect">
            <a:avLst/>
          </a:prstGeom>
          <a:solidFill>
            <a:schemeClr val="bg1"/>
          </a:solidFill>
          <a:ln w="28575">
            <a:solidFill>
              <a:srgbClr val="750001"/>
            </a:solidFill>
          </a:ln>
        </p:spPr>
        <p:txBody>
          <a:bodyPr wrap="square" rtlCol="0">
            <a:spAutoFit/>
          </a:bodyPr>
          <a:lstStyle/>
          <a:p>
            <a:pPr marL="285750" indent="-285750" algn="just">
              <a:buFont typeface="Arial" panose="020B0604020202020204" pitchFamily="34" charset="0"/>
              <a:buChar char="•"/>
            </a:pPr>
            <a:r>
              <a:rPr lang="en-GB" b="1" dirty="0"/>
              <a:t>WYF parameter for cation-pi interactions</a:t>
            </a:r>
            <a:r>
              <a:rPr lang="en-GB" dirty="0"/>
              <a:t> enables specific parameters for cation-</a:t>
            </a:r>
            <a:r>
              <a:rPr lang="el-GR" dirty="0"/>
              <a:t>π </a:t>
            </a:r>
            <a:r>
              <a:rPr lang="en-GB" dirty="0"/>
              <a:t>interactions involving aromatic residues like tryptophan (W), tyrosine (Y), and phenylalanine (F);</a:t>
            </a:r>
          </a:p>
          <a:p>
            <a:pPr marL="285750" indent="-285750" algn="just">
              <a:buFont typeface="Arial" panose="020B0604020202020204" pitchFamily="34" charset="0"/>
              <a:buChar char="•"/>
            </a:pPr>
            <a:r>
              <a:rPr lang="en-GB" b="1" dirty="0"/>
              <a:t>Hydrogen Mass Repartitioning</a:t>
            </a:r>
            <a:r>
              <a:rPr lang="en-GB" dirty="0"/>
              <a:t> modifies the mass of hydrogen atoms by redistributing mass from heavy atoms (e.g., carbon, nitrogen) to their bonded hydrogens;</a:t>
            </a:r>
          </a:p>
          <a:p>
            <a:pPr marL="285750" indent="-285750" algn="just">
              <a:buFont typeface="Arial" panose="020B0604020202020204" pitchFamily="34" charset="0"/>
              <a:buChar char="•"/>
            </a:pPr>
            <a:r>
              <a:rPr lang="en-GB" b="1" dirty="0"/>
              <a:t>Multi-Site Ca²⁺ </a:t>
            </a:r>
            <a:r>
              <a:rPr lang="en-GB" dirty="0"/>
              <a:t>resents a specialized model for calcium ions (Ca²⁺) using an approach, where the ion's charge is distributed over multiple sites to better capture its interactions.</a:t>
            </a:r>
          </a:p>
        </p:txBody>
      </p:sp>
    </p:spTree>
    <p:extLst>
      <p:ext uri="{BB962C8B-B14F-4D97-AF65-F5344CB8AC3E}">
        <p14:creationId xmlns:p14="http://schemas.microsoft.com/office/powerpoint/2010/main" val="24928694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3CB1C-4F6A-1810-1957-26F84E65B51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5073A9C-CDAE-5D4C-7C29-200B7C6934AB}"/>
              </a:ext>
            </a:extLst>
          </p:cNvPr>
          <p:cNvPicPr>
            <a:picLocks noChangeAspect="1"/>
          </p:cNvPicPr>
          <p:nvPr/>
        </p:nvPicPr>
        <p:blipFill>
          <a:blip r:embed="rId2"/>
          <a:srcRect t="12722" b="4462"/>
          <a:stretch/>
        </p:blipFill>
        <p:spPr>
          <a:xfrm>
            <a:off x="-1" y="1594885"/>
            <a:ext cx="11151703" cy="5263116"/>
          </a:xfrm>
          <a:prstGeom prst="rect">
            <a:avLst/>
          </a:prstGeom>
        </p:spPr>
      </p:pic>
      <p:sp>
        <p:nvSpPr>
          <p:cNvPr id="2" name="Slide Number Placeholder 1">
            <a:extLst>
              <a:ext uri="{FF2B5EF4-FFF2-40B4-BE49-F238E27FC236}">
                <a16:creationId xmlns:a16="http://schemas.microsoft.com/office/drawing/2014/main" id="{3F9DFC62-15AE-33FC-5AE1-6125DF985FAD}"/>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46</a:t>
            </a:fld>
            <a:endParaRPr lang="en-DE"/>
          </a:p>
        </p:txBody>
      </p:sp>
      <p:sp>
        <p:nvSpPr>
          <p:cNvPr id="4" name="TextBox 3">
            <a:extLst>
              <a:ext uri="{FF2B5EF4-FFF2-40B4-BE49-F238E27FC236}">
                <a16:creationId xmlns:a16="http://schemas.microsoft.com/office/drawing/2014/main" id="{8D3E7532-EFE5-F40D-67C5-09CE6E8A8FC7}"/>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6" name="Rectangle 5">
            <a:extLst>
              <a:ext uri="{FF2B5EF4-FFF2-40B4-BE49-F238E27FC236}">
                <a16:creationId xmlns:a16="http://schemas.microsoft.com/office/drawing/2014/main" id="{02705ECB-E4C1-ACD3-DD8E-56FCCE16D2AF}"/>
              </a:ext>
            </a:extLst>
          </p:cNvPr>
          <p:cNvSpPr/>
          <p:nvPr/>
        </p:nvSpPr>
        <p:spPr>
          <a:xfrm flipV="1">
            <a:off x="1040299" y="3615069"/>
            <a:ext cx="1777330" cy="43061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CC259BC-89C4-83C7-7CF6-2BA28D0635EE}"/>
              </a:ext>
            </a:extLst>
          </p:cNvPr>
          <p:cNvSpPr txBox="1"/>
          <p:nvPr/>
        </p:nvSpPr>
        <p:spPr>
          <a:xfrm>
            <a:off x="6686568" y="521741"/>
            <a:ext cx="4133832" cy="4524315"/>
          </a:xfrm>
          <a:prstGeom prst="rect">
            <a:avLst/>
          </a:prstGeom>
          <a:solidFill>
            <a:schemeClr val="bg1"/>
          </a:solidFill>
          <a:ln w="28575">
            <a:solidFill>
              <a:srgbClr val="750001"/>
            </a:solidFill>
          </a:ln>
        </p:spPr>
        <p:txBody>
          <a:bodyPr wrap="square" rtlCol="0">
            <a:spAutoFit/>
          </a:bodyPr>
          <a:lstStyle/>
          <a:p>
            <a:pPr marL="285750" indent="-285750" algn="just">
              <a:buFont typeface="Arial" panose="020B0604020202020204" pitchFamily="34" charset="0"/>
              <a:buChar char="•"/>
            </a:pPr>
            <a:r>
              <a:rPr lang="en-GB" b="1" dirty="0"/>
              <a:t>WYF parameter for cation-pi interactions</a:t>
            </a:r>
            <a:r>
              <a:rPr lang="en-GB" dirty="0"/>
              <a:t> enables specific parameters for cation-</a:t>
            </a:r>
            <a:r>
              <a:rPr lang="el-GR" dirty="0"/>
              <a:t>π </a:t>
            </a:r>
            <a:r>
              <a:rPr lang="en-GB" dirty="0"/>
              <a:t>interactions involving aromatic residues like tryptophan (W), tyrosine (Y), and phenylalanine (F);</a:t>
            </a:r>
          </a:p>
          <a:p>
            <a:pPr marL="285750" indent="-285750" algn="just">
              <a:buFont typeface="Arial" panose="020B0604020202020204" pitchFamily="34" charset="0"/>
              <a:buChar char="•"/>
            </a:pPr>
            <a:r>
              <a:rPr lang="en-GB" b="1" dirty="0"/>
              <a:t>Hydrogen Mass Repartitioning</a:t>
            </a:r>
            <a:r>
              <a:rPr lang="en-GB" dirty="0"/>
              <a:t> modifies the mass of hydrogen atoms by redistributing mass from heavy atoms (e.g., carbon, nitrogen) to their bonded hydrogens;</a:t>
            </a:r>
          </a:p>
          <a:p>
            <a:pPr marL="285750" indent="-285750" algn="just">
              <a:buFont typeface="Arial" panose="020B0604020202020204" pitchFamily="34" charset="0"/>
              <a:buChar char="•"/>
            </a:pPr>
            <a:r>
              <a:rPr lang="en-GB" b="1" dirty="0"/>
              <a:t>Multi-Site Ca²⁺ </a:t>
            </a:r>
            <a:r>
              <a:rPr lang="en-GB" dirty="0"/>
              <a:t>resents a specialized model for calcium ions (Ca²⁺) using an approach, where the ion's charge is distributed over multiple sites to better capture its interactions.</a:t>
            </a:r>
          </a:p>
        </p:txBody>
      </p:sp>
      <p:sp>
        <p:nvSpPr>
          <p:cNvPr id="7" name="Rectangle 6">
            <a:extLst>
              <a:ext uri="{FF2B5EF4-FFF2-40B4-BE49-F238E27FC236}">
                <a16:creationId xmlns:a16="http://schemas.microsoft.com/office/drawing/2014/main" id="{782E0829-3A94-C2A4-D395-A565170E3063}"/>
              </a:ext>
            </a:extLst>
          </p:cNvPr>
          <p:cNvSpPr/>
          <p:nvPr/>
        </p:nvSpPr>
        <p:spPr>
          <a:xfrm>
            <a:off x="6411433" y="361507"/>
            <a:ext cx="4740268" cy="4901608"/>
          </a:xfrm>
          <a:prstGeom prst="rect">
            <a:avLst/>
          </a:prstGeom>
          <a:solidFill>
            <a:schemeClr val="bg1">
              <a:alpha val="9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3" name="Elbow Connector 12">
            <a:extLst>
              <a:ext uri="{FF2B5EF4-FFF2-40B4-BE49-F238E27FC236}">
                <a16:creationId xmlns:a16="http://schemas.microsoft.com/office/drawing/2014/main" id="{E296EB6B-DED6-5168-5C0F-C3F8D8343AD1}"/>
              </a:ext>
            </a:extLst>
          </p:cNvPr>
          <p:cNvCxnSpPr>
            <a:cxnSpLocks/>
            <a:stCxn id="8" idx="1"/>
            <a:endCxn id="6" idx="3"/>
          </p:cNvCxnSpPr>
          <p:nvPr/>
        </p:nvCxnSpPr>
        <p:spPr>
          <a:xfrm rot="10800000" flipV="1">
            <a:off x="2817629" y="2812311"/>
            <a:ext cx="3875756" cy="1018066"/>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9C04E4-EBB4-542B-782F-B482AF925948}"/>
              </a:ext>
            </a:extLst>
          </p:cNvPr>
          <p:cNvSpPr txBox="1"/>
          <p:nvPr/>
        </p:nvSpPr>
        <p:spPr>
          <a:xfrm>
            <a:off x="6693385" y="2489145"/>
            <a:ext cx="4133832" cy="646331"/>
          </a:xfrm>
          <a:prstGeom prst="rect">
            <a:avLst/>
          </a:prstGeom>
          <a:solidFill>
            <a:schemeClr val="bg1"/>
          </a:solidFill>
          <a:ln w="28575">
            <a:solidFill>
              <a:srgbClr val="750001"/>
            </a:solidFill>
          </a:ln>
        </p:spPr>
        <p:txBody>
          <a:bodyPr wrap="square" rtlCol="0">
            <a:spAutoFit/>
          </a:bodyPr>
          <a:lstStyle/>
          <a:p>
            <a:pPr algn="just"/>
            <a:r>
              <a:rPr lang="en-GB" dirty="0"/>
              <a:t>We suggest you to proceed without selecting them.</a:t>
            </a:r>
          </a:p>
        </p:txBody>
      </p:sp>
    </p:spTree>
    <p:extLst>
      <p:ext uri="{BB962C8B-B14F-4D97-AF65-F5344CB8AC3E}">
        <p14:creationId xmlns:p14="http://schemas.microsoft.com/office/powerpoint/2010/main" val="21696865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0D679-E348-9EE5-97AF-068B6DEC3D1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5459FA3-8A7F-FFBA-4572-511B78276330}"/>
              </a:ext>
            </a:extLst>
          </p:cNvPr>
          <p:cNvPicPr>
            <a:picLocks noChangeAspect="1"/>
          </p:cNvPicPr>
          <p:nvPr/>
        </p:nvPicPr>
        <p:blipFill>
          <a:blip r:embed="rId2"/>
          <a:srcRect t="12722" b="4462"/>
          <a:stretch/>
        </p:blipFill>
        <p:spPr>
          <a:xfrm>
            <a:off x="-1" y="1594885"/>
            <a:ext cx="11151703" cy="5263116"/>
          </a:xfrm>
          <a:prstGeom prst="rect">
            <a:avLst/>
          </a:prstGeom>
        </p:spPr>
      </p:pic>
      <p:sp>
        <p:nvSpPr>
          <p:cNvPr id="2" name="Slide Number Placeholder 1">
            <a:extLst>
              <a:ext uri="{FF2B5EF4-FFF2-40B4-BE49-F238E27FC236}">
                <a16:creationId xmlns:a16="http://schemas.microsoft.com/office/drawing/2014/main" id="{5C78760E-1625-9E84-3D96-F58E069376A1}"/>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47</a:t>
            </a:fld>
            <a:endParaRPr lang="en-DE"/>
          </a:p>
        </p:txBody>
      </p:sp>
      <p:sp>
        <p:nvSpPr>
          <p:cNvPr id="4" name="TextBox 3">
            <a:extLst>
              <a:ext uri="{FF2B5EF4-FFF2-40B4-BE49-F238E27FC236}">
                <a16:creationId xmlns:a16="http://schemas.microsoft.com/office/drawing/2014/main" id="{3C603CCD-6F7E-070B-B50E-85B7142E36CC}"/>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5" name="TextBox 4">
            <a:extLst>
              <a:ext uri="{FF2B5EF4-FFF2-40B4-BE49-F238E27FC236}">
                <a16:creationId xmlns:a16="http://schemas.microsoft.com/office/drawing/2014/main" id="{9FF85B82-166A-FAD7-0C01-30BC8FBF6684}"/>
              </a:ext>
            </a:extLst>
          </p:cNvPr>
          <p:cNvSpPr txBox="1"/>
          <p:nvPr/>
        </p:nvSpPr>
        <p:spPr>
          <a:xfrm>
            <a:off x="7538019" y="1861444"/>
            <a:ext cx="4133832" cy="1200329"/>
          </a:xfrm>
          <a:prstGeom prst="rect">
            <a:avLst/>
          </a:prstGeom>
          <a:solidFill>
            <a:schemeClr val="bg1"/>
          </a:solidFill>
          <a:ln w="28575">
            <a:solidFill>
              <a:srgbClr val="750001"/>
            </a:solidFill>
          </a:ln>
        </p:spPr>
        <p:txBody>
          <a:bodyPr wrap="square" rtlCol="0">
            <a:spAutoFit/>
          </a:bodyPr>
          <a:lstStyle/>
          <a:p>
            <a:pPr algn="just"/>
            <a:r>
              <a:rPr lang="en-GB" dirty="0"/>
              <a:t>We are going to use NAMD as our software to run our molecular dynamics simulations, but CHARMM-GUI offers a bunch of different options.</a:t>
            </a:r>
          </a:p>
        </p:txBody>
      </p:sp>
      <p:sp>
        <p:nvSpPr>
          <p:cNvPr id="6" name="Rectangle 5">
            <a:extLst>
              <a:ext uri="{FF2B5EF4-FFF2-40B4-BE49-F238E27FC236}">
                <a16:creationId xmlns:a16="http://schemas.microsoft.com/office/drawing/2014/main" id="{78CC3F31-E71B-4627-92D6-BF98F808A984}"/>
              </a:ext>
            </a:extLst>
          </p:cNvPr>
          <p:cNvSpPr/>
          <p:nvPr/>
        </p:nvSpPr>
        <p:spPr>
          <a:xfrm flipV="1">
            <a:off x="1040298" y="4040368"/>
            <a:ext cx="5646270" cy="150982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lbow Connector 6">
            <a:extLst>
              <a:ext uri="{FF2B5EF4-FFF2-40B4-BE49-F238E27FC236}">
                <a16:creationId xmlns:a16="http://schemas.microsoft.com/office/drawing/2014/main" id="{6975898C-4B01-2334-E92C-5BFEF7D4ADDD}"/>
              </a:ext>
            </a:extLst>
          </p:cNvPr>
          <p:cNvCxnSpPr>
            <a:cxnSpLocks/>
            <a:stCxn id="5" idx="1"/>
            <a:endCxn id="6" idx="3"/>
          </p:cNvCxnSpPr>
          <p:nvPr/>
        </p:nvCxnSpPr>
        <p:spPr>
          <a:xfrm rot="10800000" flipV="1">
            <a:off x="6686569" y="2461609"/>
            <a:ext cx="851451" cy="2333672"/>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92356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5C154-4508-651D-0732-451E527CC06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A88C340-A222-8F5F-AA62-DBB952F0F4C4}"/>
              </a:ext>
            </a:extLst>
          </p:cNvPr>
          <p:cNvPicPr>
            <a:picLocks noChangeAspect="1"/>
          </p:cNvPicPr>
          <p:nvPr/>
        </p:nvPicPr>
        <p:blipFill>
          <a:blip r:embed="rId2"/>
          <a:srcRect t="12722" b="4462"/>
          <a:stretch/>
        </p:blipFill>
        <p:spPr>
          <a:xfrm>
            <a:off x="-1" y="1594885"/>
            <a:ext cx="11151703" cy="5263116"/>
          </a:xfrm>
          <a:prstGeom prst="rect">
            <a:avLst/>
          </a:prstGeom>
        </p:spPr>
      </p:pic>
      <p:sp>
        <p:nvSpPr>
          <p:cNvPr id="2" name="Slide Number Placeholder 1">
            <a:extLst>
              <a:ext uri="{FF2B5EF4-FFF2-40B4-BE49-F238E27FC236}">
                <a16:creationId xmlns:a16="http://schemas.microsoft.com/office/drawing/2014/main" id="{2E8FAF1F-090C-325C-B979-66AA3F0CB887}"/>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48</a:t>
            </a:fld>
            <a:endParaRPr lang="en-DE"/>
          </a:p>
        </p:txBody>
      </p:sp>
      <p:sp>
        <p:nvSpPr>
          <p:cNvPr id="4" name="TextBox 3">
            <a:extLst>
              <a:ext uri="{FF2B5EF4-FFF2-40B4-BE49-F238E27FC236}">
                <a16:creationId xmlns:a16="http://schemas.microsoft.com/office/drawing/2014/main" id="{08D93A83-5E8C-B2D6-92AB-B0D4B1240149}"/>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5" name="TextBox 4">
            <a:extLst>
              <a:ext uri="{FF2B5EF4-FFF2-40B4-BE49-F238E27FC236}">
                <a16:creationId xmlns:a16="http://schemas.microsoft.com/office/drawing/2014/main" id="{173114F0-EEB6-FD8B-6058-711A6572836D}"/>
              </a:ext>
            </a:extLst>
          </p:cNvPr>
          <p:cNvSpPr txBox="1"/>
          <p:nvPr/>
        </p:nvSpPr>
        <p:spPr>
          <a:xfrm>
            <a:off x="7538019" y="2843551"/>
            <a:ext cx="4133832" cy="2031325"/>
          </a:xfrm>
          <a:prstGeom prst="rect">
            <a:avLst/>
          </a:prstGeom>
          <a:solidFill>
            <a:schemeClr val="bg1"/>
          </a:solidFill>
          <a:ln w="28575">
            <a:solidFill>
              <a:srgbClr val="750001"/>
            </a:solidFill>
          </a:ln>
        </p:spPr>
        <p:txBody>
          <a:bodyPr wrap="square" rtlCol="0">
            <a:spAutoFit/>
          </a:bodyPr>
          <a:lstStyle/>
          <a:p>
            <a:pPr algn="just"/>
            <a:r>
              <a:rPr lang="en-GB" dirty="0"/>
              <a:t>For equilibration inputs, you have to go with NVT ensemble*, but for the dynamics you can choose between NVT and NPT ensembles*.</a:t>
            </a:r>
          </a:p>
          <a:p>
            <a:pPr algn="just"/>
            <a:r>
              <a:rPr lang="en-GB" dirty="0"/>
              <a:t>You can also set the temperature, in Kelvin, you want your simulation to be performed.</a:t>
            </a:r>
          </a:p>
        </p:txBody>
      </p:sp>
      <p:sp>
        <p:nvSpPr>
          <p:cNvPr id="6" name="Rectangle 5">
            <a:extLst>
              <a:ext uri="{FF2B5EF4-FFF2-40B4-BE49-F238E27FC236}">
                <a16:creationId xmlns:a16="http://schemas.microsoft.com/office/drawing/2014/main" id="{4C99EF53-11AD-4CCB-C66D-C2174A51EEA5}"/>
              </a:ext>
            </a:extLst>
          </p:cNvPr>
          <p:cNvSpPr/>
          <p:nvPr/>
        </p:nvSpPr>
        <p:spPr>
          <a:xfrm flipV="1">
            <a:off x="1040298" y="5539562"/>
            <a:ext cx="5646270" cy="110038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lbow Connector 6">
            <a:extLst>
              <a:ext uri="{FF2B5EF4-FFF2-40B4-BE49-F238E27FC236}">
                <a16:creationId xmlns:a16="http://schemas.microsoft.com/office/drawing/2014/main" id="{F9F0E612-78BB-DD22-A51B-0137286DF9A9}"/>
              </a:ext>
            </a:extLst>
          </p:cNvPr>
          <p:cNvCxnSpPr>
            <a:cxnSpLocks/>
            <a:stCxn id="5" idx="1"/>
            <a:endCxn id="6" idx="3"/>
          </p:cNvCxnSpPr>
          <p:nvPr/>
        </p:nvCxnSpPr>
        <p:spPr>
          <a:xfrm rot="10800000" flipV="1">
            <a:off x="6686569" y="3859213"/>
            <a:ext cx="851451" cy="223054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53385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5661E-93E6-CEFC-C4B4-78B295040EF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614B851-3018-5A3A-4FC1-E1A8D25F1704}"/>
              </a:ext>
            </a:extLst>
          </p:cNvPr>
          <p:cNvPicPr>
            <a:picLocks noChangeAspect="1"/>
          </p:cNvPicPr>
          <p:nvPr/>
        </p:nvPicPr>
        <p:blipFill>
          <a:blip r:embed="rId2"/>
          <a:srcRect t="12722" b="4462"/>
          <a:stretch/>
        </p:blipFill>
        <p:spPr>
          <a:xfrm>
            <a:off x="-1" y="1594885"/>
            <a:ext cx="11151703" cy="5263116"/>
          </a:xfrm>
          <a:prstGeom prst="rect">
            <a:avLst/>
          </a:prstGeom>
        </p:spPr>
      </p:pic>
      <p:sp>
        <p:nvSpPr>
          <p:cNvPr id="2" name="Slide Number Placeholder 1">
            <a:extLst>
              <a:ext uri="{FF2B5EF4-FFF2-40B4-BE49-F238E27FC236}">
                <a16:creationId xmlns:a16="http://schemas.microsoft.com/office/drawing/2014/main" id="{95A084AE-69E9-82BC-0AA7-E05EC378B20D}"/>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49</a:t>
            </a:fld>
            <a:endParaRPr lang="en-DE"/>
          </a:p>
        </p:txBody>
      </p:sp>
      <p:sp>
        <p:nvSpPr>
          <p:cNvPr id="4" name="TextBox 3">
            <a:extLst>
              <a:ext uri="{FF2B5EF4-FFF2-40B4-BE49-F238E27FC236}">
                <a16:creationId xmlns:a16="http://schemas.microsoft.com/office/drawing/2014/main" id="{39097622-E23A-BF34-47E6-27FE080A20F2}"/>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8" name="Rectangle 7">
            <a:extLst>
              <a:ext uri="{FF2B5EF4-FFF2-40B4-BE49-F238E27FC236}">
                <a16:creationId xmlns:a16="http://schemas.microsoft.com/office/drawing/2014/main" id="{0298C8F4-010E-BB44-6472-7E89B513698C}"/>
              </a:ext>
            </a:extLst>
          </p:cNvPr>
          <p:cNvSpPr/>
          <p:nvPr/>
        </p:nvSpPr>
        <p:spPr>
          <a:xfrm>
            <a:off x="-2" y="1158948"/>
            <a:ext cx="11151703" cy="5699051"/>
          </a:xfrm>
          <a:prstGeom prst="rect">
            <a:avLst/>
          </a:prstGeom>
          <a:solidFill>
            <a:schemeClr val="bg1">
              <a:alpha val="9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 name="TextBox 4">
            <a:extLst>
              <a:ext uri="{FF2B5EF4-FFF2-40B4-BE49-F238E27FC236}">
                <a16:creationId xmlns:a16="http://schemas.microsoft.com/office/drawing/2014/main" id="{E79ABA48-EBAB-B5E3-9796-4D88D32F974E}"/>
              </a:ext>
            </a:extLst>
          </p:cNvPr>
          <p:cNvSpPr txBox="1"/>
          <p:nvPr/>
        </p:nvSpPr>
        <p:spPr>
          <a:xfrm>
            <a:off x="2884038" y="904621"/>
            <a:ext cx="4133832" cy="923330"/>
          </a:xfrm>
          <a:prstGeom prst="rect">
            <a:avLst/>
          </a:prstGeom>
          <a:solidFill>
            <a:schemeClr val="bg1"/>
          </a:solidFill>
          <a:ln w="28575">
            <a:solidFill>
              <a:srgbClr val="750001"/>
            </a:solidFill>
          </a:ln>
        </p:spPr>
        <p:txBody>
          <a:bodyPr wrap="square" rtlCol="0">
            <a:spAutoFit/>
          </a:bodyPr>
          <a:lstStyle/>
          <a:p>
            <a:pPr algn="just"/>
            <a:r>
              <a:rPr lang="en-GB" dirty="0"/>
              <a:t>Roughly speaking, an </a:t>
            </a:r>
            <a:r>
              <a:rPr lang="en-GB" b="1" dirty="0"/>
              <a:t>ensemble</a:t>
            </a:r>
            <a:r>
              <a:rPr lang="en-GB" dirty="0"/>
              <a:t> is a group of many possible states of a system, used to study its behaviour.</a:t>
            </a:r>
          </a:p>
        </p:txBody>
      </p:sp>
      <p:sp>
        <p:nvSpPr>
          <p:cNvPr id="9" name="TextBox 8">
            <a:extLst>
              <a:ext uri="{FF2B5EF4-FFF2-40B4-BE49-F238E27FC236}">
                <a16:creationId xmlns:a16="http://schemas.microsoft.com/office/drawing/2014/main" id="{81065031-3594-3913-A82E-C9CE25A96EEE}"/>
              </a:ext>
            </a:extLst>
          </p:cNvPr>
          <p:cNvSpPr txBox="1"/>
          <p:nvPr/>
        </p:nvSpPr>
        <p:spPr>
          <a:xfrm>
            <a:off x="2884037" y="2205407"/>
            <a:ext cx="4133832" cy="1477328"/>
          </a:xfrm>
          <a:prstGeom prst="rect">
            <a:avLst/>
          </a:prstGeom>
          <a:solidFill>
            <a:schemeClr val="bg1"/>
          </a:solidFill>
          <a:ln w="28575">
            <a:solidFill>
              <a:srgbClr val="750001"/>
            </a:solidFill>
          </a:ln>
        </p:spPr>
        <p:txBody>
          <a:bodyPr wrap="square" rtlCol="0">
            <a:spAutoFit/>
          </a:bodyPr>
          <a:lstStyle/>
          <a:p>
            <a:pPr algn="just"/>
            <a:r>
              <a:rPr lang="en-GB" b="1" dirty="0"/>
              <a:t>NVT</a:t>
            </a:r>
            <a:r>
              <a:rPr lang="en-GB" dirty="0"/>
              <a:t> stands for Number of particles (N), Volume (V), and Temperature (T). In this simulation, these three stay constant. It mimics a system where the container size is fixed, and temperature is controlled.</a:t>
            </a:r>
          </a:p>
        </p:txBody>
      </p:sp>
      <p:sp>
        <p:nvSpPr>
          <p:cNvPr id="10" name="TextBox 9">
            <a:extLst>
              <a:ext uri="{FF2B5EF4-FFF2-40B4-BE49-F238E27FC236}">
                <a16:creationId xmlns:a16="http://schemas.microsoft.com/office/drawing/2014/main" id="{C0848FD8-12E2-783C-3749-8C76091A9FFA}"/>
              </a:ext>
            </a:extLst>
          </p:cNvPr>
          <p:cNvSpPr txBox="1"/>
          <p:nvPr/>
        </p:nvSpPr>
        <p:spPr>
          <a:xfrm>
            <a:off x="2884037" y="4060192"/>
            <a:ext cx="4133832" cy="1754326"/>
          </a:xfrm>
          <a:prstGeom prst="rect">
            <a:avLst/>
          </a:prstGeom>
          <a:solidFill>
            <a:schemeClr val="bg1"/>
          </a:solidFill>
          <a:ln w="28575">
            <a:solidFill>
              <a:srgbClr val="750001"/>
            </a:solidFill>
          </a:ln>
        </p:spPr>
        <p:txBody>
          <a:bodyPr wrap="square" rtlCol="0">
            <a:spAutoFit/>
          </a:bodyPr>
          <a:lstStyle/>
          <a:p>
            <a:pPr algn="just"/>
            <a:r>
              <a:rPr lang="en-GB" b="1" dirty="0"/>
              <a:t>NPT</a:t>
            </a:r>
            <a:r>
              <a:rPr lang="en-GB" dirty="0"/>
              <a:t> stands for Number of particles (N), Pressure (P), and Temperature (T). In this simulation, pressure and temperature are controlled, while the system can change size. It is like a system in an adjustable container that keeps the pressure steady.</a:t>
            </a:r>
          </a:p>
        </p:txBody>
      </p:sp>
      <p:sp>
        <p:nvSpPr>
          <p:cNvPr id="11" name="TextBox 10">
            <a:extLst>
              <a:ext uri="{FF2B5EF4-FFF2-40B4-BE49-F238E27FC236}">
                <a16:creationId xmlns:a16="http://schemas.microsoft.com/office/drawing/2014/main" id="{FE3387F0-5367-7CB6-696A-205AC18EACE4}"/>
              </a:ext>
            </a:extLst>
          </p:cNvPr>
          <p:cNvSpPr txBox="1"/>
          <p:nvPr/>
        </p:nvSpPr>
        <p:spPr>
          <a:xfrm rot="16200000">
            <a:off x="1312109" y="3244334"/>
            <a:ext cx="2108235" cy="369332"/>
          </a:xfrm>
          <a:prstGeom prst="rect">
            <a:avLst/>
          </a:prstGeom>
          <a:solidFill>
            <a:schemeClr val="bg1"/>
          </a:solidFill>
          <a:ln w="28575">
            <a:solidFill>
              <a:srgbClr val="750001"/>
            </a:solidFill>
          </a:ln>
        </p:spPr>
        <p:txBody>
          <a:bodyPr wrap="square">
            <a:spAutoFit/>
          </a:bodyPr>
          <a:lstStyle/>
          <a:p>
            <a:pPr algn="just"/>
            <a:r>
              <a:rPr lang="en-GB" dirty="0"/>
              <a:t>* Short definitions</a:t>
            </a:r>
          </a:p>
        </p:txBody>
      </p:sp>
    </p:spTree>
    <p:extLst>
      <p:ext uri="{BB962C8B-B14F-4D97-AF65-F5344CB8AC3E}">
        <p14:creationId xmlns:p14="http://schemas.microsoft.com/office/powerpoint/2010/main" val="384784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8C0B0-D690-E6E0-9CA6-7690CF96C67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9AEF9A-BDEC-D678-377B-D04CAABCE9B2}"/>
              </a:ext>
            </a:extLst>
          </p:cNvPr>
          <p:cNvPicPr>
            <a:picLocks noChangeAspect="1"/>
          </p:cNvPicPr>
          <p:nvPr/>
        </p:nvPicPr>
        <p:blipFill>
          <a:blip r:embed="rId2"/>
          <a:srcRect r="12590"/>
          <a:stretch/>
        </p:blipFill>
        <p:spPr>
          <a:xfrm>
            <a:off x="78441" y="2346874"/>
            <a:ext cx="12009853" cy="2900375"/>
          </a:xfrm>
          <a:prstGeom prst="rect">
            <a:avLst/>
          </a:prstGeom>
        </p:spPr>
      </p:pic>
      <p:sp>
        <p:nvSpPr>
          <p:cNvPr id="2" name="TextBox 1">
            <a:extLst>
              <a:ext uri="{FF2B5EF4-FFF2-40B4-BE49-F238E27FC236}">
                <a16:creationId xmlns:a16="http://schemas.microsoft.com/office/drawing/2014/main" id="{94395F2C-853D-6C54-E064-5DA0CAE58CF0}"/>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5" name="Rectangle 4">
            <a:extLst>
              <a:ext uri="{FF2B5EF4-FFF2-40B4-BE49-F238E27FC236}">
                <a16:creationId xmlns:a16="http://schemas.microsoft.com/office/drawing/2014/main" id="{8D310F2B-12C0-D3E9-7681-FB3BAE7850CF}"/>
              </a:ext>
            </a:extLst>
          </p:cNvPr>
          <p:cNvSpPr/>
          <p:nvPr/>
        </p:nvSpPr>
        <p:spPr>
          <a:xfrm>
            <a:off x="1369106" y="3798277"/>
            <a:ext cx="389356" cy="20100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Elbow Connector 5">
            <a:extLst>
              <a:ext uri="{FF2B5EF4-FFF2-40B4-BE49-F238E27FC236}">
                <a16:creationId xmlns:a16="http://schemas.microsoft.com/office/drawing/2014/main" id="{30228DCE-E55B-484A-EFDA-6A0D98411AFB}"/>
              </a:ext>
            </a:extLst>
          </p:cNvPr>
          <p:cNvCxnSpPr>
            <a:cxnSpLocks/>
            <a:stCxn id="4" idx="2"/>
            <a:endCxn id="5" idx="0"/>
          </p:cNvCxnSpPr>
          <p:nvPr/>
        </p:nvCxnSpPr>
        <p:spPr>
          <a:xfrm rot="5400000">
            <a:off x="1030128" y="2204692"/>
            <a:ext cx="2127242" cy="1059929"/>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1B32966-3CC9-8280-7330-F3CAAA4298CC}"/>
              </a:ext>
            </a:extLst>
          </p:cNvPr>
          <p:cNvSpPr txBox="1"/>
          <p:nvPr/>
        </p:nvSpPr>
        <p:spPr>
          <a:xfrm>
            <a:off x="78441" y="1024704"/>
            <a:ext cx="5090544" cy="646331"/>
          </a:xfrm>
          <a:prstGeom prst="rect">
            <a:avLst/>
          </a:prstGeom>
          <a:noFill/>
          <a:ln w="28575">
            <a:solidFill>
              <a:srgbClr val="750001"/>
            </a:solidFill>
          </a:ln>
        </p:spPr>
        <p:txBody>
          <a:bodyPr wrap="square" rtlCol="0">
            <a:spAutoFit/>
          </a:bodyPr>
          <a:lstStyle/>
          <a:p>
            <a:pPr algn="just"/>
            <a:r>
              <a:rPr lang="en-US" dirty="0"/>
              <a:t>To use the platform, you will have to register first by clicking on the “Register” button.</a:t>
            </a:r>
          </a:p>
        </p:txBody>
      </p:sp>
      <p:sp>
        <p:nvSpPr>
          <p:cNvPr id="7" name="Slide Number Placeholder 6">
            <a:extLst>
              <a:ext uri="{FF2B5EF4-FFF2-40B4-BE49-F238E27FC236}">
                <a16:creationId xmlns:a16="http://schemas.microsoft.com/office/drawing/2014/main" id="{734220E9-E356-AAEB-C055-05A34047AE2B}"/>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5</a:t>
            </a:fld>
            <a:endParaRPr lang="en-DE"/>
          </a:p>
        </p:txBody>
      </p:sp>
    </p:spTree>
    <p:extLst>
      <p:ext uri="{BB962C8B-B14F-4D97-AF65-F5344CB8AC3E}">
        <p14:creationId xmlns:p14="http://schemas.microsoft.com/office/powerpoint/2010/main" val="20612833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5F0FA-5D7C-D509-7F49-46A19FA726E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A4CFD66-C1AB-0B9A-F4B0-DBDB2DC2D0D5}"/>
              </a:ext>
            </a:extLst>
          </p:cNvPr>
          <p:cNvPicPr>
            <a:picLocks noChangeAspect="1"/>
          </p:cNvPicPr>
          <p:nvPr/>
        </p:nvPicPr>
        <p:blipFill>
          <a:blip r:embed="rId2"/>
          <a:srcRect t="12722" b="4462"/>
          <a:stretch/>
        </p:blipFill>
        <p:spPr>
          <a:xfrm>
            <a:off x="-1" y="1594885"/>
            <a:ext cx="11151703" cy="5263116"/>
          </a:xfrm>
          <a:prstGeom prst="rect">
            <a:avLst/>
          </a:prstGeom>
        </p:spPr>
      </p:pic>
      <p:sp>
        <p:nvSpPr>
          <p:cNvPr id="2" name="Slide Number Placeholder 1">
            <a:extLst>
              <a:ext uri="{FF2B5EF4-FFF2-40B4-BE49-F238E27FC236}">
                <a16:creationId xmlns:a16="http://schemas.microsoft.com/office/drawing/2014/main" id="{4D1F68E2-BBFD-ECFA-BE74-70188BE26644}"/>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50</a:t>
            </a:fld>
            <a:endParaRPr lang="en-DE"/>
          </a:p>
        </p:txBody>
      </p:sp>
      <p:sp>
        <p:nvSpPr>
          <p:cNvPr id="4" name="TextBox 3">
            <a:extLst>
              <a:ext uri="{FF2B5EF4-FFF2-40B4-BE49-F238E27FC236}">
                <a16:creationId xmlns:a16="http://schemas.microsoft.com/office/drawing/2014/main" id="{A041E803-C8F9-BE7B-A630-6AFB40DBC327}"/>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5" name="TextBox 4">
            <a:extLst>
              <a:ext uri="{FF2B5EF4-FFF2-40B4-BE49-F238E27FC236}">
                <a16:creationId xmlns:a16="http://schemas.microsoft.com/office/drawing/2014/main" id="{04C136B3-8E1D-8BD7-BDB0-865480E5B031}"/>
              </a:ext>
            </a:extLst>
          </p:cNvPr>
          <p:cNvSpPr txBox="1"/>
          <p:nvPr/>
        </p:nvSpPr>
        <p:spPr>
          <a:xfrm>
            <a:off x="7538019" y="2843551"/>
            <a:ext cx="4133832" cy="646331"/>
          </a:xfrm>
          <a:prstGeom prst="rect">
            <a:avLst/>
          </a:prstGeom>
          <a:solidFill>
            <a:schemeClr val="bg1"/>
          </a:solidFill>
          <a:ln w="28575">
            <a:solidFill>
              <a:srgbClr val="750001"/>
            </a:solidFill>
          </a:ln>
        </p:spPr>
        <p:txBody>
          <a:bodyPr wrap="square" rtlCol="0">
            <a:spAutoFit/>
          </a:bodyPr>
          <a:lstStyle/>
          <a:p>
            <a:pPr algn="just"/>
            <a:r>
              <a:rPr lang="en-GB" dirty="0"/>
              <a:t>Click on </a:t>
            </a:r>
            <a:r>
              <a:rPr lang="en-GB" i="1" dirty="0"/>
              <a:t>“Next Step”</a:t>
            </a:r>
            <a:r>
              <a:rPr lang="en-GB" dirty="0"/>
              <a:t> for generating the final input files.</a:t>
            </a:r>
          </a:p>
        </p:txBody>
      </p:sp>
      <p:sp>
        <p:nvSpPr>
          <p:cNvPr id="6" name="Rectangle 5">
            <a:extLst>
              <a:ext uri="{FF2B5EF4-FFF2-40B4-BE49-F238E27FC236}">
                <a16:creationId xmlns:a16="http://schemas.microsoft.com/office/drawing/2014/main" id="{23EC7E32-4C0F-A0EF-B9CC-72744745B184}"/>
              </a:ext>
            </a:extLst>
          </p:cNvPr>
          <p:cNvSpPr/>
          <p:nvPr/>
        </p:nvSpPr>
        <p:spPr>
          <a:xfrm flipV="1">
            <a:off x="9101470" y="6570920"/>
            <a:ext cx="1903228" cy="28707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lbow Connector 6">
            <a:extLst>
              <a:ext uri="{FF2B5EF4-FFF2-40B4-BE49-F238E27FC236}">
                <a16:creationId xmlns:a16="http://schemas.microsoft.com/office/drawing/2014/main" id="{F1D9DBB9-544C-0121-3537-FE403C74F928}"/>
              </a:ext>
            </a:extLst>
          </p:cNvPr>
          <p:cNvCxnSpPr>
            <a:cxnSpLocks/>
            <a:stCxn id="5" idx="1"/>
            <a:endCxn id="6" idx="1"/>
          </p:cNvCxnSpPr>
          <p:nvPr/>
        </p:nvCxnSpPr>
        <p:spPr>
          <a:xfrm rot="10800000" flipH="1" flipV="1">
            <a:off x="7538018" y="3166717"/>
            <a:ext cx="1563451" cy="3547742"/>
          </a:xfrm>
          <a:prstGeom prst="bentConnector3">
            <a:avLst>
              <a:gd name="adj1" fmla="val -1462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89755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66575-7E1A-0C59-235B-51C1BD19270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3E0833F-559B-B469-F717-FAEB58DB21BD}"/>
              </a:ext>
            </a:extLst>
          </p:cNvPr>
          <p:cNvPicPr>
            <a:picLocks noChangeAspect="1"/>
          </p:cNvPicPr>
          <p:nvPr/>
        </p:nvPicPr>
        <p:blipFill>
          <a:blip r:embed="rId2"/>
          <a:srcRect t="12123" b="13991"/>
          <a:stretch/>
        </p:blipFill>
        <p:spPr>
          <a:xfrm>
            <a:off x="0" y="1839433"/>
            <a:ext cx="12187948" cy="5018567"/>
          </a:xfrm>
          <a:prstGeom prst="rect">
            <a:avLst/>
          </a:prstGeom>
        </p:spPr>
      </p:pic>
      <p:sp>
        <p:nvSpPr>
          <p:cNvPr id="2" name="Slide Number Placeholder 1">
            <a:extLst>
              <a:ext uri="{FF2B5EF4-FFF2-40B4-BE49-F238E27FC236}">
                <a16:creationId xmlns:a16="http://schemas.microsoft.com/office/drawing/2014/main" id="{3FCABD75-2F73-4163-5783-FE97EEEEB941}"/>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51</a:t>
            </a:fld>
            <a:endParaRPr lang="en-DE"/>
          </a:p>
        </p:txBody>
      </p:sp>
      <p:sp>
        <p:nvSpPr>
          <p:cNvPr id="4" name="TextBox 3">
            <a:extLst>
              <a:ext uri="{FF2B5EF4-FFF2-40B4-BE49-F238E27FC236}">
                <a16:creationId xmlns:a16="http://schemas.microsoft.com/office/drawing/2014/main" id="{32C795C1-6CB3-305D-8449-3097202F364A}"/>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6" name="Rectangle 5">
            <a:extLst>
              <a:ext uri="{FF2B5EF4-FFF2-40B4-BE49-F238E27FC236}">
                <a16:creationId xmlns:a16="http://schemas.microsoft.com/office/drawing/2014/main" id="{D6E23E1C-2F8C-0982-D05D-D26592C6F8FD}"/>
              </a:ext>
            </a:extLst>
          </p:cNvPr>
          <p:cNvSpPr/>
          <p:nvPr/>
        </p:nvSpPr>
        <p:spPr>
          <a:xfrm flipV="1">
            <a:off x="11451265" y="2541181"/>
            <a:ext cx="595424" cy="20201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lbow Connector 6">
            <a:extLst>
              <a:ext uri="{FF2B5EF4-FFF2-40B4-BE49-F238E27FC236}">
                <a16:creationId xmlns:a16="http://schemas.microsoft.com/office/drawing/2014/main" id="{43D12D06-B621-FA33-A90F-6C0E1F1EC32E}"/>
              </a:ext>
            </a:extLst>
          </p:cNvPr>
          <p:cNvCxnSpPr>
            <a:cxnSpLocks/>
            <a:stCxn id="5" idx="3"/>
            <a:endCxn id="6" idx="0"/>
          </p:cNvCxnSpPr>
          <p:nvPr/>
        </p:nvCxnSpPr>
        <p:spPr>
          <a:xfrm flipV="1">
            <a:off x="9102332" y="2743200"/>
            <a:ext cx="2646645" cy="1605516"/>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CC90EA4-BA7C-B6D2-BE8A-2B571268E22B}"/>
              </a:ext>
            </a:extLst>
          </p:cNvPr>
          <p:cNvSpPr txBox="1"/>
          <p:nvPr/>
        </p:nvSpPr>
        <p:spPr>
          <a:xfrm>
            <a:off x="4968500" y="3748551"/>
            <a:ext cx="4133832" cy="1200329"/>
          </a:xfrm>
          <a:prstGeom prst="rect">
            <a:avLst/>
          </a:prstGeom>
          <a:solidFill>
            <a:schemeClr val="bg1"/>
          </a:solidFill>
          <a:ln w="28575">
            <a:solidFill>
              <a:srgbClr val="750001"/>
            </a:solidFill>
          </a:ln>
        </p:spPr>
        <p:txBody>
          <a:bodyPr wrap="square" rtlCol="0">
            <a:spAutoFit/>
          </a:bodyPr>
          <a:lstStyle/>
          <a:p>
            <a:pPr algn="just"/>
            <a:r>
              <a:rPr lang="en-US" dirty="0"/>
              <a:t>Now we are ready to proceed with our molecular dynamics simulations. Simply download the input files by clicking the </a:t>
            </a:r>
            <a:r>
              <a:rPr lang="en-US" i="1" dirty="0"/>
              <a:t>“</a:t>
            </a:r>
            <a:r>
              <a:rPr lang="en-US" i="1" dirty="0" err="1"/>
              <a:t>download.tgz</a:t>
            </a:r>
            <a:r>
              <a:rPr lang="en-US" i="1" dirty="0"/>
              <a:t>” </a:t>
            </a:r>
            <a:r>
              <a:rPr lang="en-US" dirty="0"/>
              <a:t>button.</a:t>
            </a:r>
            <a:endParaRPr lang="en-GB" dirty="0"/>
          </a:p>
        </p:txBody>
      </p:sp>
    </p:spTree>
    <p:extLst>
      <p:ext uri="{BB962C8B-B14F-4D97-AF65-F5344CB8AC3E}">
        <p14:creationId xmlns:p14="http://schemas.microsoft.com/office/powerpoint/2010/main" val="41470012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A3B65-258B-1A97-45B4-ED796A9D0F9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F25D60-8E52-5572-7A5D-8E6DD1DC62BD}"/>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52</a:t>
            </a:fld>
            <a:endParaRPr lang="en-DE"/>
          </a:p>
        </p:txBody>
      </p:sp>
      <p:sp>
        <p:nvSpPr>
          <p:cNvPr id="4" name="TextBox 3">
            <a:extLst>
              <a:ext uri="{FF2B5EF4-FFF2-40B4-BE49-F238E27FC236}">
                <a16:creationId xmlns:a16="http://schemas.microsoft.com/office/drawing/2014/main" id="{9841BACD-D0ED-B695-1B37-3E4798A4D465}"/>
              </a:ext>
            </a:extLst>
          </p:cNvPr>
          <p:cNvSpPr txBox="1"/>
          <p:nvPr/>
        </p:nvSpPr>
        <p:spPr>
          <a:xfrm>
            <a:off x="212976" y="218049"/>
            <a:ext cx="2162772" cy="400110"/>
          </a:xfrm>
          <a:prstGeom prst="rect">
            <a:avLst/>
          </a:prstGeom>
          <a:noFill/>
          <a:ln w="28575">
            <a:solidFill>
              <a:srgbClr val="750001"/>
            </a:solidFill>
          </a:ln>
        </p:spPr>
        <p:txBody>
          <a:bodyPr wrap="none" rtlCol="0">
            <a:spAutoFit/>
          </a:bodyPr>
          <a:lstStyle/>
          <a:p>
            <a:r>
              <a:rPr lang="en-US" sz="2000" dirty="0"/>
              <a:t>CHARMM-GUI files</a:t>
            </a:r>
          </a:p>
        </p:txBody>
      </p:sp>
      <p:pic>
        <p:nvPicPr>
          <p:cNvPr id="9" name="Picture 8">
            <a:extLst>
              <a:ext uri="{FF2B5EF4-FFF2-40B4-BE49-F238E27FC236}">
                <a16:creationId xmlns:a16="http://schemas.microsoft.com/office/drawing/2014/main" id="{FAC3518A-6AD3-AEFC-2546-5984F379DEFC}"/>
              </a:ext>
            </a:extLst>
          </p:cNvPr>
          <p:cNvPicPr>
            <a:picLocks noChangeAspect="1"/>
          </p:cNvPicPr>
          <p:nvPr/>
        </p:nvPicPr>
        <p:blipFill>
          <a:blip r:embed="rId2"/>
          <a:srcRect r="49742"/>
          <a:stretch/>
        </p:blipFill>
        <p:spPr>
          <a:xfrm>
            <a:off x="6449133" y="1295022"/>
            <a:ext cx="3497787" cy="558800"/>
          </a:xfrm>
          <a:prstGeom prst="rect">
            <a:avLst/>
          </a:prstGeom>
        </p:spPr>
      </p:pic>
      <p:cxnSp>
        <p:nvCxnSpPr>
          <p:cNvPr id="17" name="Elbow Connector 16">
            <a:extLst>
              <a:ext uri="{FF2B5EF4-FFF2-40B4-BE49-F238E27FC236}">
                <a16:creationId xmlns:a16="http://schemas.microsoft.com/office/drawing/2014/main" id="{9AC3C848-0F1B-11C1-7C8A-68CC84804B1C}"/>
              </a:ext>
            </a:extLst>
          </p:cNvPr>
          <p:cNvCxnSpPr>
            <a:stCxn id="5" idx="3"/>
            <a:endCxn id="9" idx="1"/>
          </p:cNvCxnSpPr>
          <p:nvPr/>
        </p:nvCxnSpPr>
        <p:spPr>
          <a:xfrm flipV="1">
            <a:off x="4219217" y="1574422"/>
            <a:ext cx="2229916" cy="1"/>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BA5D31F-4B7D-D98F-A1AC-95A1BFC00A1B}"/>
              </a:ext>
            </a:extLst>
          </p:cNvPr>
          <p:cNvSpPr txBox="1"/>
          <p:nvPr/>
        </p:nvSpPr>
        <p:spPr>
          <a:xfrm>
            <a:off x="85385" y="974258"/>
            <a:ext cx="4133832" cy="1200329"/>
          </a:xfrm>
          <a:prstGeom prst="rect">
            <a:avLst/>
          </a:prstGeom>
          <a:solidFill>
            <a:schemeClr val="bg1"/>
          </a:solidFill>
          <a:ln w="28575">
            <a:solidFill>
              <a:srgbClr val="750001"/>
            </a:solidFill>
          </a:ln>
        </p:spPr>
        <p:txBody>
          <a:bodyPr wrap="square" rtlCol="0">
            <a:spAutoFit/>
          </a:bodyPr>
          <a:lstStyle/>
          <a:p>
            <a:pPr algn="just"/>
            <a:r>
              <a:rPr lang="en-GB" dirty="0"/>
              <a:t>Once you download it, you will get a compressed file (.</a:t>
            </a:r>
            <a:r>
              <a:rPr lang="en-GB" dirty="0" err="1"/>
              <a:t>tgz</a:t>
            </a:r>
            <a:r>
              <a:rPr lang="en-GB" dirty="0"/>
              <a:t>). Uncompress it to get access to the files containing all the files CHARMM-GUI generated.</a:t>
            </a:r>
          </a:p>
        </p:txBody>
      </p:sp>
    </p:spTree>
    <p:extLst>
      <p:ext uri="{BB962C8B-B14F-4D97-AF65-F5344CB8AC3E}">
        <p14:creationId xmlns:p14="http://schemas.microsoft.com/office/powerpoint/2010/main" val="38982351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AE952-39A7-71E4-0F19-EFAE799CB57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D49201-FC01-86C2-677F-CFB1E81A46C4}"/>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53</a:t>
            </a:fld>
            <a:endParaRPr lang="en-DE"/>
          </a:p>
        </p:txBody>
      </p:sp>
      <p:sp>
        <p:nvSpPr>
          <p:cNvPr id="4" name="TextBox 3">
            <a:extLst>
              <a:ext uri="{FF2B5EF4-FFF2-40B4-BE49-F238E27FC236}">
                <a16:creationId xmlns:a16="http://schemas.microsoft.com/office/drawing/2014/main" id="{AD19AA2F-078A-78BE-D4C6-F05C425459E8}"/>
              </a:ext>
            </a:extLst>
          </p:cNvPr>
          <p:cNvSpPr txBox="1"/>
          <p:nvPr/>
        </p:nvSpPr>
        <p:spPr>
          <a:xfrm>
            <a:off x="212976" y="218049"/>
            <a:ext cx="2162772" cy="400110"/>
          </a:xfrm>
          <a:prstGeom prst="rect">
            <a:avLst/>
          </a:prstGeom>
          <a:noFill/>
          <a:ln w="28575">
            <a:solidFill>
              <a:srgbClr val="750001"/>
            </a:solidFill>
          </a:ln>
        </p:spPr>
        <p:txBody>
          <a:bodyPr wrap="none" rtlCol="0">
            <a:spAutoFit/>
          </a:bodyPr>
          <a:lstStyle/>
          <a:p>
            <a:r>
              <a:rPr lang="en-US" sz="2000" dirty="0"/>
              <a:t>CHARMM-GUI files</a:t>
            </a:r>
          </a:p>
        </p:txBody>
      </p:sp>
      <p:pic>
        <p:nvPicPr>
          <p:cNvPr id="9" name="Picture 8">
            <a:extLst>
              <a:ext uri="{FF2B5EF4-FFF2-40B4-BE49-F238E27FC236}">
                <a16:creationId xmlns:a16="http://schemas.microsoft.com/office/drawing/2014/main" id="{C40C5EEF-4F21-1262-B3DD-26302120B8AB}"/>
              </a:ext>
            </a:extLst>
          </p:cNvPr>
          <p:cNvPicPr>
            <a:picLocks noChangeAspect="1"/>
          </p:cNvPicPr>
          <p:nvPr/>
        </p:nvPicPr>
        <p:blipFill>
          <a:blip r:embed="rId2"/>
          <a:srcRect r="49742"/>
          <a:stretch/>
        </p:blipFill>
        <p:spPr>
          <a:xfrm>
            <a:off x="6449133" y="1295022"/>
            <a:ext cx="3497787" cy="558800"/>
          </a:xfrm>
          <a:prstGeom prst="rect">
            <a:avLst/>
          </a:prstGeom>
        </p:spPr>
      </p:pic>
      <p:pic>
        <p:nvPicPr>
          <p:cNvPr id="11" name="Picture 10">
            <a:extLst>
              <a:ext uri="{FF2B5EF4-FFF2-40B4-BE49-F238E27FC236}">
                <a16:creationId xmlns:a16="http://schemas.microsoft.com/office/drawing/2014/main" id="{DE5A69E7-6150-7E63-BBCD-CBA2A8E2A2F1}"/>
              </a:ext>
            </a:extLst>
          </p:cNvPr>
          <p:cNvPicPr>
            <a:picLocks noChangeAspect="1"/>
          </p:cNvPicPr>
          <p:nvPr/>
        </p:nvPicPr>
        <p:blipFill>
          <a:blip r:embed="rId3"/>
          <a:stretch>
            <a:fillRect/>
          </a:stretch>
        </p:blipFill>
        <p:spPr>
          <a:xfrm>
            <a:off x="4792064" y="2505800"/>
            <a:ext cx="6811926" cy="3987075"/>
          </a:xfrm>
          <a:prstGeom prst="rect">
            <a:avLst/>
          </a:prstGeom>
        </p:spPr>
      </p:pic>
      <p:sp>
        <p:nvSpPr>
          <p:cNvPr id="14" name="Rectangle 13">
            <a:extLst>
              <a:ext uri="{FF2B5EF4-FFF2-40B4-BE49-F238E27FC236}">
                <a16:creationId xmlns:a16="http://schemas.microsoft.com/office/drawing/2014/main" id="{970B953F-F3CF-BD82-8B90-2BFD2B164D71}"/>
              </a:ext>
            </a:extLst>
          </p:cNvPr>
          <p:cNvSpPr/>
          <p:nvPr/>
        </p:nvSpPr>
        <p:spPr>
          <a:xfrm flipV="1">
            <a:off x="9824481" y="2803725"/>
            <a:ext cx="400493" cy="52426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Elbow Connector 16">
            <a:extLst>
              <a:ext uri="{FF2B5EF4-FFF2-40B4-BE49-F238E27FC236}">
                <a16:creationId xmlns:a16="http://schemas.microsoft.com/office/drawing/2014/main" id="{A58C6CB7-6324-939C-C6F6-CDFB284FF131}"/>
              </a:ext>
            </a:extLst>
          </p:cNvPr>
          <p:cNvCxnSpPr>
            <a:stCxn id="5" idx="3"/>
            <a:endCxn id="9" idx="1"/>
          </p:cNvCxnSpPr>
          <p:nvPr/>
        </p:nvCxnSpPr>
        <p:spPr>
          <a:xfrm flipV="1">
            <a:off x="4219217" y="1574422"/>
            <a:ext cx="2229916" cy="1"/>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F1571A42-E8F4-7317-EB8C-92C805A489BD}"/>
              </a:ext>
            </a:extLst>
          </p:cNvPr>
          <p:cNvCxnSpPr>
            <a:cxnSpLocks/>
            <a:stCxn id="13" idx="3"/>
            <a:endCxn id="3" idx="1"/>
          </p:cNvCxnSpPr>
          <p:nvPr/>
        </p:nvCxnSpPr>
        <p:spPr>
          <a:xfrm flipV="1">
            <a:off x="4219217" y="3065856"/>
            <a:ext cx="4412958" cy="1848979"/>
          </a:xfrm>
          <a:prstGeom prst="bentConnector3">
            <a:avLst>
              <a:gd name="adj1" fmla="val 4878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61B69D2-3D85-11FF-981A-975DCA1FE4EC}"/>
              </a:ext>
            </a:extLst>
          </p:cNvPr>
          <p:cNvSpPr txBox="1"/>
          <p:nvPr/>
        </p:nvSpPr>
        <p:spPr>
          <a:xfrm>
            <a:off x="85385" y="974258"/>
            <a:ext cx="4133832" cy="1200329"/>
          </a:xfrm>
          <a:prstGeom prst="rect">
            <a:avLst/>
          </a:prstGeom>
          <a:solidFill>
            <a:schemeClr val="bg1"/>
          </a:solidFill>
          <a:ln w="28575">
            <a:solidFill>
              <a:srgbClr val="750001"/>
            </a:solidFill>
          </a:ln>
        </p:spPr>
        <p:txBody>
          <a:bodyPr wrap="square" rtlCol="0">
            <a:spAutoFit/>
          </a:bodyPr>
          <a:lstStyle/>
          <a:p>
            <a:pPr algn="just"/>
            <a:r>
              <a:rPr lang="en-GB" dirty="0"/>
              <a:t>Once you download it, you will get a compressed file (.</a:t>
            </a:r>
            <a:r>
              <a:rPr lang="en-GB" dirty="0" err="1"/>
              <a:t>tgz</a:t>
            </a:r>
            <a:r>
              <a:rPr lang="en-GB" dirty="0"/>
              <a:t>). Uncompress it to get access to the files containing all the files CHARMM-GUI generated.</a:t>
            </a:r>
          </a:p>
        </p:txBody>
      </p:sp>
      <p:sp>
        <p:nvSpPr>
          <p:cNvPr id="13" name="TextBox 12">
            <a:extLst>
              <a:ext uri="{FF2B5EF4-FFF2-40B4-BE49-F238E27FC236}">
                <a16:creationId xmlns:a16="http://schemas.microsoft.com/office/drawing/2014/main" id="{5F2EDBD5-D51B-8987-EDB2-25C95FA04BF4}"/>
              </a:ext>
            </a:extLst>
          </p:cNvPr>
          <p:cNvSpPr txBox="1"/>
          <p:nvPr/>
        </p:nvSpPr>
        <p:spPr>
          <a:xfrm>
            <a:off x="85385" y="4176171"/>
            <a:ext cx="4133832" cy="1477328"/>
          </a:xfrm>
          <a:prstGeom prst="rect">
            <a:avLst/>
          </a:prstGeom>
          <a:solidFill>
            <a:schemeClr val="bg1"/>
          </a:solidFill>
          <a:ln w="28575">
            <a:solidFill>
              <a:srgbClr val="750001"/>
            </a:solidFill>
          </a:ln>
        </p:spPr>
        <p:txBody>
          <a:bodyPr wrap="square" rtlCol="0">
            <a:spAutoFit/>
          </a:bodyPr>
          <a:lstStyle/>
          <a:p>
            <a:pPr algn="just"/>
            <a:r>
              <a:rPr lang="en-GB" dirty="0"/>
              <a:t>We will need the ligand folder (ib0, in this image, but it will be named according to the name the ligand has in the input </a:t>
            </a:r>
            <a:r>
              <a:rPr lang="en-GB" dirty="0" err="1"/>
              <a:t>pdb</a:t>
            </a:r>
            <a:r>
              <a:rPr lang="en-GB" dirty="0"/>
              <a:t> file), the </a:t>
            </a:r>
            <a:r>
              <a:rPr lang="en-GB" i="1" dirty="0"/>
              <a:t>“</a:t>
            </a:r>
            <a:r>
              <a:rPr lang="en-GB" i="1" dirty="0" err="1"/>
              <a:t>namd</a:t>
            </a:r>
            <a:r>
              <a:rPr lang="en-GB" i="1" dirty="0"/>
              <a:t>”</a:t>
            </a:r>
            <a:r>
              <a:rPr lang="en-GB" dirty="0"/>
              <a:t> folder, and the </a:t>
            </a:r>
            <a:r>
              <a:rPr lang="en-GB" i="1" dirty="0"/>
              <a:t>“step3_pbcsetup.str”</a:t>
            </a:r>
            <a:r>
              <a:rPr lang="en-GB" dirty="0"/>
              <a:t>.</a:t>
            </a:r>
          </a:p>
        </p:txBody>
      </p:sp>
      <p:sp>
        <p:nvSpPr>
          <p:cNvPr id="22" name="Rectangle 21">
            <a:extLst>
              <a:ext uri="{FF2B5EF4-FFF2-40B4-BE49-F238E27FC236}">
                <a16:creationId xmlns:a16="http://schemas.microsoft.com/office/drawing/2014/main" id="{D6B00D05-7876-CBD2-8D13-5D6D1AED814F}"/>
              </a:ext>
            </a:extLst>
          </p:cNvPr>
          <p:cNvSpPr/>
          <p:nvPr/>
        </p:nvSpPr>
        <p:spPr>
          <a:xfrm>
            <a:off x="-2" y="810186"/>
            <a:ext cx="11151703" cy="1549091"/>
          </a:xfrm>
          <a:prstGeom prst="rect">
            <a:avLst/>
          </a:prstGeom>
          <a:solidFill>
            <a:schemeClr val="bg1">
              <a:alpha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Rectangle 2">
            <a:extLst>
              <a:ext uri="{FF2B5EF4-FFF2-40B4-BE49-F238E27FC236}">
                <a16:creationId xmlns:a16="http://schemas.microsoft.com/office/drawing/2014/main" id="{73776345-C8C6-3056-77EC-38F151B9944A}"/>
              </a:ext>
            </a:extLst>
          </p:cNvPr>
          <p:cNvSpPr/>
          <p:nvPr/>
        </p:nvSpPr>
        <p:spPr>
          <a:xfrm flipV="1">
            <a:off x="8632175" y="2803724"/>
            <a:ext cx="400493" cy="52426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02D9D70-9C63-D360-265E-5544D3E55A20}"/>
              </a:ext>
            </a:extLst>
          </p:cNvPr>
          <p:cNvSpPr/>
          <p:nvPr/>
        </p:nvSpPr>
        <p:spPr>
          <a:xfrm flipV="1">
            <a:off x="8520056" y="5225536"/>
            <a:ext cx="602429" cy="60510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Elbow Connector 7">
            <a:extLst>
              <a:ext uri="{FF2B5EF4-FFF2-40B4-BE49-F238E27FC236}">
                <a16:creationId xmlns:a16="http://schemas.microsoft.com/office/drawing/2014/main" id="{34D1DD61-48B3-5FA4-A55C-027C240F4454}"/>
              </a:ext>
            </a:extLst>
          </p:cNvPr>
          <p:cNvCxnSpPr>
            <a:cxnSpLocks/>
            <a:stCxn id="13" idx="3"/>
            <a:endCxn id="6" idx="1"/>
          </p:cNvCxnSpPr>
          <p:nvPr/>
        </p:nvCxnSpPr>
        <p:spPr>
          <a:xfrm>
            <a:off x="4219217" y="4914835"/>
            <a:ext cx="4300839" cy="613254"/>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959BB00-0218-7C61-A9AE-B45DAE147019}"/>
              </a:ext>
            </a:extLst>
          </p:cNvPr>
          <p:cNvCxnSpPr>
            <a:stCxn id="3" idx="3"/>
            <a:endCxn id="14" idx="1"/>
          </p:cNvCxnSpPr>
          <p:nvPr/>
        </p:nvCxnSpPr>
        <p:spPr>
          <a:xfrm>
            <a:off x="9032668" y="3065856"/>
            <a:ext cx="791813"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38123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1AFD3-442D-9FB4-59AD-107AED29CD2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8431A0-0604-007F-F712-84083D99C8D7}"/>
              </a:ext>
            </a:extLst>
          </p:cNvPr>
          <p:cNvSpPr>
            <a:spLocks noGrp="1"/>
          </p:cNvSpPr>
          <p:nvPr>
            <p:ph type="sldNum" sz="quarter" idx="12"/>
          </p:nvPr>
        </p:nvSpPr>
        <p:spPr>
          <a:xfrm>
            <a:off x="9448800" y="6498890"/>
            <a:ext cx="2743200" cy="365125"/>
          </a:xfrm>
        </p:spPr>
        <p:txBody>
          <a:bodyPr/>
          <a:lstStyle/>
          <a:p>
            <a:fld id="{EFFF64B8-0FF4-3C4C-8929-7DA557F8FB5C}" type="slidenum">
              <a:rPr lang="en-DE" smtClean="0"/>
              <a:t>54</a:t>
            </a:fld>
            <a:endParaRPr lang="en-DE"/>
          </a:p>
        </p:txBody>
      </p:sp>
      <p:pic>
        <p:nvPicPr>
          <p:cNvPr id="4" name="Picture 3">
            <a:extLst>
              <a:ext uri="{FF2B5EF4-FFF2-40B4-BE49-F238E27FC236}">
                <a16:creationId xmlns:a16="http://schemas.microsoft.com/office/drawing/2014/main" id="{5A3D4441-392C-4302-641C-C539A34909A7}"/>
              </a:ext>
            </a:extLst>
          </p:cNvPr>
          <p:cNvPicPr>
            <a:picLocks noChangeAspect="1"/>
          </p:cNvPicPr>
          <p:nvPr/>
        </p:nvPicPr>
        <p:blipFill>
          <a:blip r:embed="rId2"/>
          <a:srcRect l="11296" r="10362" b="14511"/>
          <a:stretch/>
        </p:blipFill>
        <p:spPr>
          <a:xfrm>
            <a:off x="5948832" y="418104"/>
            <a:ext cx="6089074" cy="1191399"/>
          </a:xfrm>
          <a:prstGeom prst="rect">
            <a:avLst/>
          </a:prstGeom>
        </p:spPr>
      </p:pic>
      <p:sp>
        <p:nvSpPr>
          <p:cNvPr id="7" name="TextBox 6">
            <a:extLst>
              <a:ext uri="{FF2B5EF4-FFF2-40B4-BE49-F238E27FC236}">
                <a16:creationId xmlns:a16="http://schemas.microsoft.com/office/drawing/2014/main" id="{F0213E6D-E3B6-ABB9-0692-55AB0C42D751}"/>
              </a:ext>
            </a:extLst>
          </p:cNvPr>
          <p:cNvSpPr txBox="1"/>
          <p:nvPr/>
        </p:nvSpPr>
        <p:spPr>
          <a:xfrm>
            <a:off x="212976" y="218049"/>
            <a:ext cx="1553054" cy="400110"/>
          </a:xfrm>
          <a:prstGeom prst="rect">
            <a:avLst/>
          </a:prstGeom>
          <a:noFill/>
          <a:ln w="28575">
            <a:solidFill>
              <a:srgbClr val="750001"/>
            </a:solidFill>
          </a:ln>
        </p:spPr>
        <p:txBody>
          <a:bodyPr wrap="none" rtlCol="0">
            <a:spAutoFit/>
          </a:bodyPr>
          <a:lstStyle/>
          <a:p>
            <a:r>
              <a:rPr lang="en-US" sz="2000" dirty="0"/>
              <a:t>NAMD folder</a:t>
            </a:r>
          </a:p>
        </p:txBody>
      </p:sp>
      <p:sp>
        <p:nvSpPr>
          <p:cNvPr id="9" name="Rectangle 8">
            <a:extLst>
              <a:ext uri="{FF2B5EF4-FFF2-40B4-BE49-F238E27FC236}">
                <a16:creationId xmlns:a16="http://schemas.microsoft.com/office/drawing/2014/main" id="{FB38B525-0AF4-2B40-CFB8-78064F4BC486}"/>
              </a:ext>
            </a:extLst>
          </p:cNvPr>
          <p:cNvSpPr/>
          <p:nvPr/>
        </p:nvSpPr>
        <p:spPr>
          <a:xfrm flipV="1">
            <a:off x="6064827" y="751669"/>
            <a:ext cx="471055" cy="61993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Elbow Connector 9">
            <a:extLst>
              <a:ext uri="{FF2B5EF4-FFF2-40B4-BE49-F238E27FC236}">
                <a16:creationId xmlns:a16="http://schemas.microsoft.com/office/drawing/2014/main" id="{32ACEF3A-3DF0-E085-F885-402A1F5F4531}"/>
              </a:ext>
            </a:extLst>
          </p:cNvPr>
          <p:cNvCxnSpPr>
            <a:cxnSpLocks/>
            <a:stCxn id="8" idx="3"/>
            <a:endCxn id="9" idx="1"/>
          </p:cNvCxnSpPr>
          <p:nvPr/>
        </p:nvCxnSpPr>
        <p:spPr>
          <a:xfrm flipV="1">
            <a:off x="4208826" y="1061634"/>
            <a:ext cx="1856001" cy="690833"/>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B7D91CD-3B74-F23D-ABF3-181B26C06C10}"/>
              </a:ext>
            </a:extLst>
          </p:cNvPr>
          <p:cNvSpPr txBox="1"/>
          <p:nvPr/>
        </p:nvSpPr>
        <p:spPr>
          <a:xfrm>
            <a:off x="74994" y="1013803"/>
            <a:ext cx="4133832" cy="1477328"/>
          </a:xfrm>
          <a:prstGeom prst="rect">
            <a:avLst/>
          </a:prstGeom>
          <a:solidFill>
            <a:schemeClr val="bg1"/>
          </a:solidFill>
          <a:ln w="28575">
            <a:solidFill>
              <a:srgbClr val="750001"/>
            </a:solidFill>
          </a:ln>
        </p:spPr>
        <p:txBody>
          <a:bodyPr wrap="square" rtlCol="0">
            <a:spAutoFit/>
          </a:bodyPr>
          <a:lstStyle/>
          <a:p>
            <a:pPr algn="just"/>
            <a:r>
              <a:rPr lang="en-GB" dirty="0"/>
              <a:t>The README file contains instructions of how to run your MD simulation using NAMD simulation. For our tutorial, we are going to use the one available on the workshop folder (</a:t>
            </a:r>
            <a:r>
              <a:rPr lang="en-GB" i="1" dirty="0" err="1"/>
              <a:t>protein_md.sbatch</a:t>
            </a:r>
            <a:r>
              <a:rPr lang="en-GB" dirty="0"/>
              <a:t>).</a:t>
            </a:r>
          </a:p>
        </p:txBody>
      </p:sp>
    </p:spTree>
    <p:extLst>
      <p:ext uri="{BB962C8B-B14F-4D97-AF65-F5344CB8AC3E}">
        <p14:creationId xmlns:p14="http://schemas.microsoft.com/office/powerpoint/2010/main" val="6954521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41439-F65A-6C12-6631-BF217A25645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676389-BF16-9F7A-6DF3-9CED298D1851}"/>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55</a:t>
            </a:fld>
            <a:endParaRPr lang="en-DE"/>
          </a:p>
        </p:txBody>
      </p:sp>
      <p:pic>
        <p:nvPicPr>
          <p:cNvPr id="4" name="Picture 3">
            <a:extLst>
              <a:ext uri="{FF2B5EF4-FFF2-40B4-BE49-F238E27FC236}">
                <a16:creationId xmlns:a16="http://schemas.microsoft.com/office/drawing/2014/main" id="{BC94E394-D72A-4ABC-27D9-5A3D409BC38D}"/>
              </a:ext>
            </a:extLst>
          </p:cNvPr>
          <p:cNvPicPr>
            <a:picLocks noChangeAspect="1"/>
          </p:cNvPicPr>
          <p:nvPr/>
        </p:nvPicPr>
        <p:blipFill>
          <a:blip r:embed="rId2"/>
          <a:srcRect l="11296" r="10362" b="14511"/>
          <a:stretch/>
        </p:blipFill>
        <p:spPr>
          <a:xfrm>
            <a:off x="5948832" y="418104"/>
            <a:ext cx="6089074" cy="1191399"/>
          </a:xfrm>
          <a:prstGeom prst="rect">
            <a:avLst/>
          </a:prstGeom>
        </p:spPr>
      </p:pic>
      <p:sp>
        <p:nvSpPr>
          <p:cNvPr id="7" name="TextBox 6">
            <a:extLst>
              <a:ext uri="{FF2B5EF4-FFF2-40B4-BE49-F238E27FC236}">
                <a16:creationId xmlns:a16="http://schemas.microsoft.com/office/drawing/2014/main" id="{0C9001BE-DCAD-5605-941E-892AC477EC27}"/>
              </a:ext>
            </a:extLst>
          </p:cNvPr>
          <p:cNvSpPr txBox="1"/>
          <p:nvPr/>
        </p:nvSpPr>
        <p:spPr>
          <a:xfrm>
            <a:off x="212976" y="218049"/>
            <a:ext cx="1553054" cy="400110"/>
          </a:xfrm>
          <a:prstGeom prst="rect">
            <a:avLst/>
          </a:prstGeom>
          <a:noFill/>
          <a:ln w="28575">
            <a:solidFill>
              <a:srgbClr val="750001"/>
            </a:solidFill>
          </a:ln>
        </p:spPr>
        <p:txBody>
          <a:bodyPr wrap="none" rtlCol="0">
            <a:spAutoFit/>
          </a:bodyPr>
          <a:lstStyle/>
          <a:p>
            <a:r>
              <a:rPr lang="en-US" sz="2000" dirty="0"/>
              <a:t>NAMD folder</a:t>
            </a:r>
          </a:p>
        </p:txBody>
      </p:sp>
      <p:sp>
        <p:nvSpPr>
          <p:cNvPr id="9" name="Rectangle 8">
            <a:extLst>
              <a:ext uri="{FF2B5EF4-FFF2-40B4-BE49-F238E27FC236}">
                <a16:creationId xmlns:a16="http://schemas.microsoft.com/office/drawing/2014/main" id="{72CF1651-3308-73A3-0EDB-FCF42C713855}"/>
              </a:ext>
            </a:extLst>
          </p:cNvPr>
          <p:cNvSpPr/>
          <p:nvPr/>
        </p:nvSpPr>
        <p:spPr>
          <a:xfrm flipV="1">
            <a:off x="6740240" y="751669"/>
            <a:ext cx="471055" cy="61993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Elbow Connector 9">
            <a:extLst>
              <a:ext uri="{FF2B5EF4-FFF2-40B4-BE49-F238E27FC236}">
                <a16:creationId xmlns:a16="http://schemas.microsoft.com/office/drawing/2014/main" id="{13D94F51-BFDE-1372-CEC3-F869C7CC9B89}"/>
              </a:ext>
            </a:extLst>
          </p:cNvPr>
          <p:cNvCxnSpPr>
            <a:cxnSpLocks/>
            <a:stCxn id="3" idx="3"/>
            <a:endCxn id="9" idx="1"/>
          </p:cNvCxnSpPr>
          <p:nvPr/>
        </p:nvCxnSpPr>
        <p:spPr>
          <a:xfrm flipV="1">
            <a:off x="4208826" y="1061634"/>
            <a:ext cx="2531414" cy="2954352"/>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FC106D9-B7CB-AC00-B71A-972BDF603ECF}"/>
              </a:ext>
            </a:extLst>
          </p:cNvPr>
          <p:cNvSpPr txBox="1"/>
          <p:nvPr/>
        </p:nvSpPr>
        <p:spPr>
          <a:xfrm>
            <a:off x="74994" y="1013803"/>
            <a:ext cx="4133832" cy="1477328"/>
          </a:xfrm>
          <a:prstGeom prst="rect">
            <a:avLst/>
          </a:prstGeom>
          <a:solidFill>
            <a:schemeClr val="bg1"/>
          </a:solidFill>
          <a:ln w="28575">
            <a:solidFill>
              <a:srgbClr val="750001"/>
            </a:solidFill>
          </a:ln>
        </p:spPr>
        <p:txBody>
          <a:bodyPr wrap="square" rtlCol="0">
            <a:spAutoFit/>
          </a:bodyPr>
          <a:lstStyle/>
          <a:p>
            <a:pPr algn="just"/>
            <a:r>
              <a:rPr lang="en-GB" dirty="0"/>
              <a:t>The README file contains instructions of how to run your MD simulation using NAMD simulation. For our tutorial, we are going to use the one available on the workshop folder (</a:t>
            </a:r>
            <a:r>
              <a:rPr lang="en-GB" i="1" dirty="0" err="1"/>
              <a:t>protein_md.sbatch</a:t>
            </a:r>
            <a:r>
              <a:rPr lang="en-GB" dirty="0"/>
              <a:t>).</a:t>
            </a:r>
          </a:p>
        </p:txBody>
      </p:sp>
      <p:sp>
        <p:nvSpPr>
          <p:cNvPr id="6" name="Rectangle 5">
            <a:extLst>
              <a:ext uri="{FF2B5EF4-FFF2-40B4-BE49-F238E27FC236}">
                <a16:creationId xmlns:a16="http://schemas.microsoft.com/office/drawing/2014/main" id="{FECD0E04-FB02-C7FB-788B-0673C20D2AEF}"/>
              </a:ext>
            </a:extLst>
          </p:cNvPr>
          <p:cNvSpPr/>
          <p:nvPr/>
        </p:nvSpPr>
        <p:spPr>
          <a:xfrm>
            <a:off x="-2" y="810186"/>
            <a:ext cx="4374575" cy="1804427"/>
          </a:xfrm>
          <a:prstGeom prst="rect">
            <a:avLst/>
          </a:prstGeom>
          <a:solidFill>
            <a:schemeClr val="bg1">
              <a:alpha val="9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TextBox 2">
            <a:extLst>
              <a:ext uri="{FF2B5EF4-FFF2-40B4-BE49-F238E27FC236}">
                <a16:creationId xmlns:a16="http://schemas.microsoft.com/office/drawing/2014/main" id="{EAC63BCE-A1BF-37BC-5E37-852620F061E9}"/>
              </a:ext>
            </a:extLst>
          </p:cNvPr>
          <p:cNvSpPr txBox="1"/>
          <p:nvPr/>
        </p:nvSpPr>
        <p:spPr>
          <a:xfrm>
            <a:off x="74994" y="2723324"/>
            <a:ext cx="4133832" cy="2585323"/>
          </a:xfrm>
          <a:prstGeom prst="rect">
            <a:avLst/>
          </a:prstGeom>
          <a:solidFill>
            <a:schemeClr val="bg1"/>
          </a:solidFill>
          <a:ln w="28575">
            <a:solidFill>
              <a:srgbClr val="750001"/>
            </a:solidFill>
          </a:ln>
        </p:spPr>
        <p:txBody>
          <a:bodyPr wrap="square" rtlCol="0">
            <a:spAutoFit/>
          </a:bodyPr>
          <a:lstStyle/>
          <a:p>
            <a:pPr algn="just"/>
            <a:r>
              <a:rPr lang="en-GB" dirty="0"/>
              <a:t>This folder contains a .ref file within it, with </a:t>
            </a:r>
            <a:r>
              <a:rPr lang="en-US" dirty="0"/>
              <a:t>information on atomic positions or groups of atoms to which certain constraints or restraints are applied. It includes data for position restraints (where the atoms are kept at specific positions during the simulation) or bonding restraints (restraining the flexibility of certain bonds).</a:t>
            </a:r>
            <a:endParaRPr lang="en-GB" dirty="0"/>
          </a:p>
        </p:txBody>
      </p:sp>
    </p:spTree>
    <p:extLst>
      <p:ext uri="{BB962C8B-B14F-4D97-AF65-F5344CB8AC3E}">
        <p14:creationId xmlns:p14="http://schemas.microsoft.com/office/powerpoint/2010/main" val="20152930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98FD5E-1C73-0095-BF41-BB7241989C6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282234-77AA-5FD6-55C2-47AC76F04BA1}"/>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56</a:t>
            </a:fld>
            <a:endParaRPr lang="en-DE"/>
          </a:p>
        </p:txBody>
      </p:sp>
      <p:pic>
        <p:nvPicPr>
          <p:cNvPr id="4" name="Picture 3">
            <a:extLst>
              <a:ext uri="{FF2B5EF4-FFF2-40B4-BE49-F238E27FC236}">
                <a16:creationId xmlns:a16="http://schemas.microsoft.com/office/drawing/2014/main" id="{326F3539-7DAE-CA51-A9D2-A6FFBD46978B}"/>
              </a:ext>
            </a:extLst>
          </p:cNvPr>
          <p:cNvPicPr>
            <a:picLocks noChangeAspect="1"/>
          </p:cNvPicPr>
          <p:nvPr/>
        </p:nvPicPr>
        <p:blipFill>
          <a:blip r:embed="rId2"/>
          <a:srcRect l="11296" r="10362" b="14511"/>
          <a:stretch/>
        </p:blipFill>
        <p:spPr>
          <a:xfrm>
            <a:off x="5948832" y="418104"/>
            <a:ext cx="6089074" cy="1191399"/>
          </a:xfrm>
          <a:prstGeom prst="rect">
            <a:avLst/>
          </a:prstGeom>
        </p:spPr>
      </p:pic>
      <p:sp>
        <p:nvSpPr>
          <p:cNvPr id="7" name="TextBox 6">
            <a:extLst>
              <a:ext uri="{FF2B5EF4-FFF2-40B4-BE49-F238E27FC236}">
                <a16:creationId xmlns:a16="http://schemas.microsoft.com/office/drawing/2014/main" id="{AC754E06-561E-2A53-3713-D32012C067ED}"/>
              </a:ext>
            </a:extLst>
          </p:cNvPr>
          <p:cNvSpPr txBox="1"/>
          <p:nvPr/>
        </p:nvSpPr>
        <p:spPr>
          <a:xfrm>
            <a:off x="212976" y="218049"/>
            <a:ext cx="1553054" cy="400110"/>
          </a:xfrm>
          <a:prstGeom prst="rect">
            <a:avLst/>
          </a:prstGeom>
          <a:noFill/>
          <a:ln w="28575">
            <a:solidFill>
              <a:srgbClr val="750001"/>
            </a:solidFill>
          </a:ln>
        </p:spPr>
        <p:txBody>
          <a:bodyPr wrap="none" rtlCol="0">
            <a:spAutoFit/>
          </a:bodyPr>
          <a:lstStyle/>
          <a:p>
            <a:r>
              <a:rPr lang="en-US" sz="2000" dirty="0"/>
              <a:t>NAMD folder</a:t>
            </a:r>
          </a:p>
        </p:txBody>
      </p:sp>
      <p:sp>
        <p:nvSpPr>
          <p:cNvPr id="8" name="TextBox 7">
            <a:extLst>
              <a:ext uri="{FF2B5EF4-FFF2-40B4-BE49-F238E27FC236}">
                <a16:creationId xmlns:a16="http://schemas.microsoft.com/office/drawing/2014/main" id="{27F64D61-C565-D249-6D62-9AEEA97E81F6}"/>
              </a:ext>
            </a:extLst>
          </p:cNvPr>
          <p:cNvSpPr txBox="1"/>
          <p:nvPr/>
        </p:nvSpPr>
        <p:spPr>
          <a:xfrm>
            <a:off x="74994" y="1013803"/>
            <a:ext cx="4133832" cy="1477328"/>
          </a:xfrm>
          <a:prstGeom prst="rect">
            <a:avLst/>
          </a:prstGeom>
          <a:solidFill>
            <a:schemeClr val="bg1"/>
          </a:solidFill>
          <a:ln w="28575">
            <a:solidFill>
              <a:srgbClr val="750001"/>
            </a:solidFill>
          </a:ln>
        </p:spPr>
        <p:txBody>
          <a:bodyPr wrap="square" rtlCol="0">
            <a:spAutoFit/>
          </a:bodyPr>
          <a:lstStyle/>
          <a:p>
            <a:pPr algn="just"/>
            <a:r>
              <a:rPr lang="en-GB" dirty="0"/>
              <a:t>The README file contains instructions of how to run your MD simulation using NAMD simulation. For our tutorial, we are going to use the one available on the workshop folder (</a:t>
            </a:r>
            <a:r>
              <a:rPr lang="en-GB" i="1" dirty="0" err="1"/>
              <a:t>protein_md.sbatch</a:t>
            </a:r>
            <a:r>
              <a:rPr lang="en-GB" dirty="0"/>
              <a:t>).</a:t>
            </a:r>
          </a:p>
        </p:txBody>
      </p:sp>
      <p:sp>
        <p:nvSpPr>
          <p:cNvPr id="5" name="Rectangle 4">
            <a:extLst>
              <a:ext uri="{FF2B5EF4-FFF2-40B4-BE49-F238E27FC236}">
                <a16:creationId xmlns:a16="http://schemas.microsoft.com/office/drawing/2014/main" id="{06D2939B-C414-4312-AE90-BB88A46BECDB}"/>
              </a:ext>
            </a:extLst>
          </p:cNvPr>
          <p:cNvSpPr/>
          <p:nvPr/>
        </p:nvSpPr>
        <p:spPr>
          <a:xfrm flipV="1">
            <a:off x="7315200" y="751669"/>
            <a:ext cx="685800" cy="61993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a:extLst>
              <a:ext uri="{FF2B5EF4-FFF2-40B4-BE49-F238E27FC236}">
                <a16:creationId xmlns:a16="http://schemas.microsoft.com/office/drawing/2014/main" id="{D20D9303-BC4C-6AFF-2472-D2216E6A28BA}"/>
              </a:ext>
            </a:extLst>
          </p:cNvPr>
          <p:cNvCxnSpPr>
            <a:cxnSpLocks/>
            <a:stCxn id="12" idx="3"/>
            <a:endCxn id="5" idx="1"/>
          </p:cNvCxnSpPr>
          <p:nvPr/>
        </p:nvCxnSpPr>
        <p:spPr>
          <a:xfrm flipV="1">
            <a:off x="4208826" y="1061634"/>
            <a:ext cx="3106374" cy="497938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A0537AF-9196-CECC-5CAA-837523233245}"/>
              </a:ext>
            </a:extLst>
          </p:cNvPr>
          <p:cNvSpPr txBox="1"/>
          <p:nvPr/>
        </p:nvSpPr>
        <p:spPr>
          <a:xfrm>
            <a:off x="74994" y="2728291"/>
            <a:ext cx="4133832" cy="2585323"/>
          </a:xfrm>
          <a:prstGeom prst="rect">
            <a:avLst/>
          </a:prstGeom>
          <a:solidFill>
            <a:schemeClr val="bg1"/>
          </a:solidFill>
          <a:ln w="28575">
            <a:solidFill>
              <a:srgbClr val="750001"/>
            </a:solidFill>
          </a:ln>
        </p:spPr>
        <p:txBody>
          <a:bodyPr wrap="square" rtlCol="0">
            <a:spAutoFit/>
          </a:bodyPr>
          <a:lstStyle/>
          <a:p>
            <a:pPr algn="just"/>
            <a:r>
              <a:rPr lang="en-GB" dirty="0"/>
              <a:t>This folder contains a .ref file within it, with </a:t>
            </a:r>
            <a:r>
              <a:rPr lang="en-US" dirty="0"/>
              <a:t>information on atomic positions or groups of atoms to which certain constraints or restraints are applied. It includes data for position restraints (where the atoms are kept at specific positions during the simulation) or bonding restraints (restraining the flexibility of certain bonds).</a:t>
            </a:r>
            <a:endParaRPr lang="en-GB" dirty="0"/>
          </a:p>
        </p:txBody>
      </p:sp>
      <p:sp>
        <p:nvSpPr>
          <p:cNvPr id="6" name="Rectangle 5">
            <a:extLst>
              <a:ext uri="{FF2B5EF4-FFF2-40B4-BE49-F238E27FC236}">
                <a16:creationId xmlns:a16="http://schemas.microsoft.com/office/drawing/2014/main" id="{7B5B0BC1-C270-BB16-1AAD-AB00938D825B}"/>
              </a:ext>
            </a:extLst>
          </p:cNvPr>
          <p:cNvSpPr/>
          <p:nvPr/>
        </p:nvSpPr>
        <p:spPr>
          <a:xfrm>
            <a:off x="-2" y="810186"/>
            <a:ext cx="4374575" cy="4619064"/>
          </a:xfrm>
          <a:prstGeom prst="rect">
            <a:avLst/>
          </a:prstGeom>
          <a:solidFill>
            <a:schemeClr val="bg1">
              <a:alpha val="9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TextBox 11">
            <a:extLst>
              <a:ext uri="{FF2B5EF4-FFF2-40B4-BE49-F238E27FC236}">
                <a16:creationId xmlns:a16="http://schemas.microsoft.com/office/drawing/2014/main" id="{BACCF261-A16C-7D5A-8639-E084C19BDC05}"/>
              </a:ext>
            </a:extLst>
          </p:cNvPr>
          <p:cNvSpPr txBox="1"/>
          <p:nvPr/>
        </p:nvSpPr>
        <p:spPr>
          <a:xfrm>
            <a:off x="74994" y="5579350"/>
            <a:ext cx="4133832" cy="923330"/>
          </a:xfrm>
          <a:prstGeom prst="rect">
            <a:avLst/>
          </a:prstGeom>
          <a:solidFill>
            <a:schemeClr val="bg1"/>
          </a:solidFill>
          <a:ln w="28575">
            <a:solidFill>
              <a:srgbClr val="750001"/>
            </a:solidFill>
          </a:ln>
        </p:spPr>
        <p:txBody>
          <a:bodyPr wrap="square" rtlCol="0">
            <a:spAutoFit/>
          </a:bodyPr>
          <a:lstStyle/>
          <a:p>
            <a:pPr algn="just"/>
            <a:r>
              <a:rPr lang="en-US" dirty="0"/>
              <a:t>This file contains the coordinates of the atoms in your system at a given point in the simulation or from the initial setup.</a:t>
            </a:r>
            <a:endParaRPr lang="en-GB" dirty="0"/>
          </a:p>
        </p:txBody>
      </p:sp>
    </p:spTree>
    <p:extLst>
      <p:ext uri="{BB962C8B-B14F-4D97-AF65-F5344CB8AC3E}">
        <p14:creationId xmlns:p14="http://schemas.microsoft.com/office/powerpoint/2010/main" val="3071018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D35E9-9B7C-B0AB-B327-C3A2DC3C309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0468C8-3817-FB34-4804-A69E337C0E69}"/>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57</a:t>
            </a:fld>
            <a:endParaRPr lang="en-DE"/>
          </a:p>
        </p:txBody>
      </p:sp>
      <p:pic>
        <p:nvPicPr>
          <p:cNvPr id="4" name="Picture 3">
            <a:extLst>
              <a:ext uri="{FF2B5EF4-FFF2-40B4-BE49-F238E27FC236}">
                <a16:creationId xmlns:a16="http://schemas.microsoft.com/office/drawing/2014/main" id="{4ED3D00C-1E3A-7727-710D-D69FD872E9FC}"/>
              </a:ext>
            </a:extLst>
          </p:cNvPr>
          <p:cNvPicPr>
            <a:picLocks noChangeAspect="1"/>
          </p:cNvPicPr>
          <p:nvPr/>
        </p:nvPicPr>
        <p:blipFill>
          <a:blip r:embed="rId2"/>
          <a:srcRect l="11296" r="10362" b="14511"/>
          <a:stretch/>
        </p:blipFill>
        <p:spPr>
          <a:xfrm>
            <a:off x="5948832" y="418104"/>
            <a:ext cx="6089074" cy="1191399"/>
          </a:xfrm>
          <a:prstGeom prst="rect">
            <a:avLst/>
          </a:prstGeom>
        </p:spPr>
      </p:pic>
      <p:sp>
        <p:nvSpPr>
          <p:cNvPr id="7" name="TextBox 6">
            <a:extLst>
              <a:ext uri="{FF2B5EF4-FFF2-40B4-BE49-F238E27FC236}">
                <a16:creationId xmlns:a16="http://schemas.microsoft.com/office/drawing/2014/main" id="{010872FA-786F-508A-DDCF-D4C6420B6A92}"/>
              </a:ext>
            </a:extLst>
          </p:cNvPr>
          <p:cNvSpPr txBox="1"/>
          <p:nvPr/>
        </p:nvSpPr>
        <p:spPr>
          <a:xfrm>
            <a:off x="212976" y="218049"/>
            <a:ext cx="1553054" cy="400110"/>
          </a:xfrm>
          <a:prstGeom prst="rect">
            <a:avLst/>
          </a:prstGeom>
          <a:noFill/>
          <a:ln w="28575">
            <a:solidFill>
              <a:srgbClr val="750001"/>
            </a:solidFill>
          </a:ln>
        </p:spPr>
        <p:txBody>
          <a:bodyPr wrap="none" rtlCol="0">
            <a:spAutoFit/>
          </a:bodyPr>
          <a:lstStyle/>
          <a:p>
            <a:r>
              <a:rPr lang="en-US" sz="2000" dirty="0"/>
              <a:t>NAMD folder</a:t>
            </a:r>
          </a:p>
        </p:txBody>
      </p:sp>
      <p:sp>
        <p:nvSpPr>
          <p:cNvPr id="8" name="TextBox 7">
            <a:extLst>
              <a:ext uri="{FF2B5EF4-FFF2-40B4-BE49-F238E27FC236}">
                <a16:creationId xmlns:a16="http://schemas.microsoft.com/office/drawing/2014/main" id="{2FB9BFAD-7E09-C994-E427-BC9D6319ED40}"/>
              </a:ext>
            </a:extLst>
          </p:cNvPr>
          <p:cNvSpPr txBox="1"/>
          <p:nvPr/>
        </p:nvSpPr>
        <p:spPr>
          <a:xfrm>
            <a:off x="74994" y="1013803"/>
            <a:ext cx="4133832" cy="1477328"/>
          </a:xfrm>
          <a:prstGeom prst="rect">
            <a:avLst/>
          </a:prstGeom>
          <a:solidFill>
            <a:schemeClr val="bg1"/>
          </a:solidFill>
          <a:ln w="28575">
            <a:solidFill>
              <a:srgbClr val="750001"/>
            </a:solidFill>
          </a:ln>
        </p:spPr>
        <p:txBody>
          <a:bodyPr wrap="square" rtlCol="0">
            <a:spAutoFit/>
          </a:bodyPr>
          <a:lstStyle/>
          <a:p>
            <a:pPr algn="just"/>
            <a:r>
              <a:rPr lang="en-GB" dirty="0"/>
              <a:t>The README file contains instructions of how to run your MD simulation using NAMD simulation. For our tutorial, we are going to use the one available on the workshop folder (</a:t>
            </a:r>
            <a:r>
              <a:rPr lang="en-GB" i="1" dirty="0" err="1"/>
              <a:t>protein_md.sbatch</a:t>
            </a:r>
            <a:r>
              <a:rPr lang="en-GB" dirty="0"/>
              <a:t>).</a:t>
            </a:r>
          </a:p>
        </p:txBody>
      </p:sp>
      <p:sp>
        <p:nvSpPr>
          <p:cNvPr id="5" name="Rectangle 4">
            <a:extLst>
              <a:ext uri="{FF2B5EF4-FFF2-40B4-BE49-F238E27FC236}">
                <a16:creationId xmlns:a16="http://schemas.microsoft.com/office/drawing/2014/main" id="{AF7E2A47-4801-7EE0-AE82-6700807F092C}"/>
              </a:ext>
            </a:extLst>
          </p:cNvPr>
          <p:cNvSpPr/>
          <p:nvPr/>
        </p:nvSpPr>
        <p:spPr>
          <a:xfrm flipV="1">
            <a:off x="8650469" y="751669"/>
            <a:ext cx="685800" cy="61993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a:extLst>
              <a:ext uri="{FF2B5EF4-FFF2-40B4-BE49-F238E27FC236}">
                <a16:creationId xmlns:a16="http://schemas.microsoft.com/office/drawing/2014/main" id="{8C37CA8F-C334-FEB1-B530-25B62BB043F5}"/>
              </a:ext>
            </a:extLst>
          </p:cNvPr>
          <p:cNvCxnSpPr>
            <a:cxnSpLocks/>
            <a:stCxn id="10" idx="0"/>
            <a:endCxn id="5" idx="1"/>
          </p:cNvCxnSpPr>
          <p:nvPr/>
        </p:nvCxnSpPr>
        <p:spPr>
          <a:xfrm rot="5400000" flipH="1" flipV="1">
            <a:off x="7133095" y="512092"/>
            <a:ext cx="967832" cy="2066916"/>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A39B634-8758-4E10-62B9-0C6658CF5D01}"/>
              </a:ext>
            </a:extLst>
          </p:cNvPr>
          <p:cNvSpPr txBox="1"/>
          <p:nvPr/>
        </p:nvSpPr>
        <p:spPr>
          <a:xfrm>
            <a:off x="74994" y="2728291"/>
            <a:ext cx="4133832" cy="2585323"/>
          </a:xfrm>
          <a:prstGeom prst="rect">
            <a:avLst/>
          </a:prstGeom>
          <a:solidFill>
            <a:schemeClr val="bg1"/>
          </a:solidFill>
          <a:ln w="28575">
            <a:solidFill>
              <a:srgbClr val="750001"/>
            </a:solidFill>
          </a:ln>
        </p:spPr>
        <p:txBody>
          <a:bodyPr wrap="square" rtlCol="0">
            <a:spAutoFit/>
          </a:bodyPr>
          <a:lstStyle/>
          <a:p>
            <a:pPr algn="just"/>
            <a:r>
              <a:rPr lang="en-GB" dirty="0"/>
              <a:t>This folder contains a .ref file within it, with </a:t>
            </a:r>
            <a:r>
              <a:rPr lang="en-US" dirty="0"/>
              <a:t>information on atomic positions or groups of atoms to which certain constraints or restraints are applied. It includes data for position restraints (where the atoms are kept at specific positions during the simulation) or bonding restraints (restraining the flexibility of certain bonds).</a:t>
            </a:r>
            <a:endParaRPr lang="en-GB" dirty="0"/>
          </a:p>
        </p:txBody>
      </p:sp>
      <p:sp>
        <p:nvSpPr>
          <p:cNvPr id="12" name="TextBox 11">
            <a:extLst>
              <a:ext uri="{FF2B5EF4-FFF2-40B4-BE49-F238E27FC236}">
                <a16:creationId xmlns:a16="http://schemas.microsoft.com/office/drawing/2014/main" id="{76D65F4C-39B9-5B4A-9E9F-2EE9E30F2E17}"/>
              </a:ext>
            </a:extLst>
          </p:cNvPr>
          <p:cNvSpPr txBox="1"/>
          <p:nvPr/>
        </p:nvSpPr>
        <p:spPr>
          <a:xfrm>
            <a:off x="74994" y="5579350"/>
            <a:ext cx="4133832" cy="923330"/>
          </a:xfrm>
          <a:prstGeom prst="rect">
            <a:avLst/>
          </a:prstGeom>
          <a:solidFill>
            <a:schemeClr val="bg1"/>
          </a:solidFill>
          <a:ln w="28575">
            <a:solidFill>
              <a:srgbClr val="750001"/>
            </a:solidFill>
          </a:ln>
        </p:spPr>
        <p:txBody>
          <a:bodyPr wrap="square" rtlCol="0">
            <a:spAutoFit/>
          </a:bodyPr>
          <a:lstStyle/>
          <a:p>
            <a:pPr algn="just"/>
            <a:r>
              <a:rPr lang="en-US" dirty="0"/>
              <a:t>This file contains the coordinates of the atoms in your system at a given point in the simulation or from the initial setup.</a:t>
            </a:r>
            <a:endParaRPr lang="en-GB" dirty="0"/>
          </a:p>
        </p:txBody>
      </p:sp>
      <p:sp>
        <p:nvSpPr>
          <p:cNvPr id="10" name="TextBox 9">
            <a:extLst>
              <a:ext uri="{FF2B5EF4-FFF2-40B4-BE49-F238E27FC236}">
                <a16:creationId xmlns:a16="http://schemas.microsoft.com/office/drawing/2014/main" id="{EB41BE36-3D33-D927-BDBE-D6B6EB27ADF2}"/>
              </a:ext>
            </a:extLst>
          </p:cNvPr>
          <p:cNvSpPr txBox="1"/>
          <p:nvPr/>
        </p:nvSpPr>
        <p:spPr>
          <a:xfrm>
            <a:off x="4516637" y="2029466"/>
            <a:ext cx="4133832" cy="2308324"/>
          </a:xfrm>
          <a:prstGeom prst="rect">
            <a:avLst/>
          </a:prstGeom>
          <a:solidFill>
            <a:schemeClr val="bg1"/>
          </a:solidFill>
          <a:ln w="28575">
            <a:solidFill>
              <a:srgbClr val="750001"/>
            </a:solidFill>
          </a:ln>
        </p:spPr>
        <p:txBody>
          <a:bodyPr wrap="square" rtlCol="0">
            <a:spAutoFit/>
          </a:bodyPr>
          <a:lstStyle/>
          <a:p>
            <a:pPr algn="just"/>
            <a:r>
              <a:rPr lang="en-US" dirty="0"/>
              <a:t>The </a:t>
            </a:r>
            <a:r>
              <a:rPr lang="en-US" b="1" dirty="0"/>
              <a:t>.</a:t>
            </a:r>
            <a:r>
              <a:rPr lang="en-US" b="1" dirty="0" err="1"/>
              <a:t>psf</a:t>
            </a:r>
            <a:r>
              <a:rPr lang="en-US" b="1" dirty="0"/>
              <a:t> (protein structure file)</a:t>
            </a:r>
            <a:r>
              <a:rPr lang="en-US" dirty="0"/>
              <a:t> contains topological information about the system, such as the types of atoms; bonds, angles, dihedrals, and improper torsions; Masses, charges, and atom types. It is used by NAMD to interpret the system's molecular structure in a way that the software can apply the force field parameters correctly.</a:t>
            </a:r>
          </a:p>
        </p:txBody>
      </p:sp>
      <p:sp>
        <p:nvSpPr>
          <p:cNvPr id="6" name="Rectangle 5">
            <a:extLst>
              <a:ext uri="{FF2B5EF4-FFF2-40B4-BE49-F238E27FC236}">
                <a16:creationId xmlns:a16="http://schemas.microsoft.com/office/drawing/2014/main" id="{20FD34AF-0819-3CB9-D940-C87EBDCE58DD}"/>
              </a:ext>
            </a:extLst>
          </p:cNvPr>
          <p:cNvSpPr/>
          <p:nvPr/>
        </p:nvSpPr>
        <p:spPr>
          <a:xfrm>
            <a:off x="-2" y="810185"/>
            <a:ext cx="4374575" cy="5911289"/>
          </a:xfrm>
          <a:prstGeom prst="rect">
            <a:avLst/>
          </a:prstGeom>
          <a:solidFill>
            <a:schemeClr val="bg1">
              <a:alpha val="9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9047838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B64D49-F2D5-CDC6-0E06-C09B2573AEB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FA140E-6125-8F05-4CAB-E7979F9A4618}"/>
              </a:ext>
            </a:extLst>
          </p:cNvPr>
          <p:cNvSpPr>
            <a:spLocks noGrp="1"/>
          </p:cNvSpPr>
          <p:nvPr>
            <p:ph type="sldNum" sz="quarter" idx="12"/>
          </p:nvPr>
        </p:nvSpPr>
        <p:spPr>
          <a:xfrm>
            <a:off x="9448800" y="6502680"/>
            <a:ext cx="2743200" cy="365125"/>
          </a:xfrm>
        </p:spPr>
        <p:txBody>
          <a:bodyPr/>
          <a:lstStyle/>
          <a:p>
            <a:fld id="{EFFF64B8-0FF4-3C4C-8929-7DA557F8FB5C}" type="slidenum">
              <a:rPr lang="en-DE" smtClean="0"/>
              <a:t>58</a:t>
            </a:fld>
            <a:endParaRPr lang="en-DE"/>
          </a:p>
        </p:txBody>
      </p:sp>
      <p:pic>
        <p:nvPicPr>
          <p:cNvPr id="4" name="Picture 3">
            <a:extLst>
              <a:ext uri="{FF2B5EF4-FFF2-40B4-BE49-F238E27FC236}">
                <a16:creationId xmlns:a16="http://schemas.microsoft.com/office/drawing/2014/main" id="{B325D94C-6073-0D94-B47A-13C099C0A838}"/>
              </a:ext>
            </a:extLst>
          </p:cNvPr>
          <p:cNvPicPr>
            <a:picLocks noChangeAspect="1"/>
          </p:cNvPicPr>
          <p:nvPr/>
        </p:nvPicPr>
        <p:blipFill>
          <a:blip r:embed="rId2"/>
          <a:srcRect l="11296" r="10362" b="14511"/>
          <a:stretch/>
        </p:blipFill>
        <p:spPr>
          <a:xfrm>
            <a:off x="5948832" y="418104"/>
            <a:ext cx="6089074" cy="1191399"/>
          </a:xfrm>
          <a:prstGeom prst="rect">
            <a:avLst/>
          </a:prstGeom>
        </p:spPr>
      </p:pic>
      <p:sp>
        <p:nvSpPr>
          <p:cNvPr id="7" name="TextBox 6">
            <a:extLst>
              <a:ext uri="{FF2B5EF4-FFF2-40B4-BE49-F238E27FC236}">
                <a16:creationId xmlns:a16="http://schemas.microsoft.com/office/drawing/2014/main" id="{250FA459-2A25-F363-B1AD-6FE0226A0564}"/>
              </a:ext>
            </a:extLst>
          </p:cNvPr>
          <p:cNvSpPr txBox="1"/>
          <p:nvPr/>
        </p:nvSpPr>
        <p:spPr>
          <a:xfrm>
            <a:off x="212976" y="218049"/>
            <a:ext cx="1553054" cy="400110"/>
          </a:xfrm>
          <a:prstGeom prst="rect">
            <a:avLst/>
          </a:prstGeom>
          <a:noFill/>
          <a:ln w="28575">
            <a:solidFill>
              <a:srgbClr val="750001"/>
            </a:solidFill>
          </a:ln>
        </p:spPr>
        <p:txBody>
          <a:bodyPr wrap="none" rtlCol="0">
            <a:spAutoFit/>
          </a:bodyPr>
          <a:lstStyle/>
          <a:p>
            <a:r>
              <a:rPr lang="en-US" sz="2000" dirty="0"/>
              <a:t>NAMD folder</a:t>
            </a:r>
          </a:p>
        </p:txBody>
      </p:sp>
      <p:sp>
        <p:nvSpPr>
          <p:cNvPr id="8" name="TextBox 7">
            <a:extLst>
              <a:ext uri="{FF2B5EF4-FFF2-40B4-BE49-F238E27FC236}">
                <a16:creationId xmlns:a16="http://schemas.microsoft.com/office/drawing/2014/main" id="{6A968489-D1F7-FA3D-4BE4-BD388CDA2639}"/>
              </a:ext>
            </a:extLst>
          </p:cNvPr>
          <p:cNvSpPr txBox="1"/>
          <p:nvPr/>
        </p:nvSpPr>
        <p:spPr>
          <a:xfrm>
            <a:off x="74994" y="1013803"/>
            <a:ext cx="4133832" cy="1477328"/>
          </a:xfrm>
          <a:prstGeom prst="rect">
            <a:avLst/>
          </a:prstGeom>
          <a:solidFill>
            <a:schemeClr val="bg1"/>
          </a:solidFill>
          <a:ln w="28575">
            <a:solidFill>
              <a:srgbClr val="750001"/>
            </a:solidFill>
          </a:ln>
        </p:spPr>
        <p:txBody>
          <a:bodyPr wrap="square" rtlCol="0">
            <a:spAutoFit/>
          </a:bodyPr>
          <a:lstStyle/>
          <a:p>
            <a:pPr algn="just"/>
            <a:r>
              <a:rPr lang="en-GB" dirty="0"/>
              <a:t>The README file contains instructions of how to run your MD simulation using NAMD simulation. For our tutorial, we are going to use the one available on the workshop folder (</a:t>
            </a:r>
            <a:r>
              <a:rPr lang="en-GB" i="1" dirty="0" err="1"/>
              <a:t>protein_md.sbatch</a:t>
            </a:r>
            <a:r>
              <a:rPr lang="en-GB" dirty="0"/>
              <a:t>).</a:t>
            </a:r>
          </a:p>
        </p:txBody>
      </p:sp>
      <p:sp>
        <p:nvSpPr>
          <p:cNvPr id="5" name="Rectangle 4">
            <a:extLst>
              <a:ext uri="{FF2B5EF4-FFF2-40B4-BE49-F238E27FC236}">
                <a16:creationId xmlns:a16="http://schemas.microsoft.com/office/drawing/2014/main" id="{33787C4A-488A-822A-38CD-A4B97AAE3968}"/>
              </a:ext>
            </a:extLst>
          </p:cNvPr>
          <p:cNvSpPr/>
          <p:nvPr/>
        </p:nvSpPr>
        <p:spPr>
          <a:xfrm flipV="1">
            <a:off x="11429998" y="747871"/>
            <a:ext cx="565043" cy="61993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0AC250B-03D0-B23D-15CB-234231B0B28E}"/>
              </a:ext>
            </a:extLst>
          </p:cNvPr>
          <p:cNvSpPr txBox="1"/>
          <p:nvPr/>
        </p:nvSpPr>
        <p:spPr>
          <a:xfrm>
            <a:off x="74994" y="2728291"/>
            <a:ext cx="4133832" cy="2585323"/>
          </a:xfrm>
          <a:prstGeom prst="rect">
            <a:avLst/>
          </a:prstGeom>
          <a:solidFill>
            <a:schemeClr val="bg1"/>
          </a:solidFill>
          <a:ln w="28575">
            <a:solidFill>
              <a:srgbClr val="750001"/>
            </a:solidFill>
          </a:ln>
        </p:spPr>
        <p:txBody>
          <a:bodyPr wrap="square" rtlCol="0">
            <a:spAutoFit/>
          </a:bodyPr>
          <a:lstStyle/>
          <a:p>
            <a:pPr algn="just"/>
            <a:r>
              <a:rPr lang="en-GB" dirty="0"/>
              <a:t>This folder contains a .ref file within it, with </a:t>
            </a:r>
            <a:r>
              <a:rPr lang="en-US" dirty="0"/>
              <a:t>information on atomic positions or groups of atoms to which certain constraints or restraints are applied. It includes data for position restraints (where the atoms are kept at specific positions during the simulation) or bonding restraints (restraining the flexibility of certain bonds).</a:t>
            </a:r>
            <a:endParaRPr lang="en-GB" dirty="0"/>
          </a:p>
        </p:txBody>
      </p:sp>
      <p:sp>
        <p:nvSpPr>
          <p:cNvPr id="12" name="TextBox 11">
            <a:extLst>
              <a:ext uri="{FF2B5EF4-FFF2-40B4-BE49-F238E27FC236}">
                <a16:creationId xmlns:a16="http://schemas.microsoft.com/office/drawing/2014/main" id="{28CD20F8-4FCA-304E-8033-6BE09609976A}"/>
              </a:ext>
            </a:extLst>
          </p:cNvPr>
          <p:cNvSpPr txBox="1"/>
          <p:nvPr/>
        </p:nvSpPr>
        <p:spPr>
          <a:xfrm>
            <a:off x="74994" y="5579350"/>
            <a:ext cx="4133832" cy="923330"/>
          </a:xfrm>
          <a:prstGeom prst="rect">
            <a:avLst/>
          </a:prstGeom>
          <a:solidFill>
            <a:schemeClr val="bg1"/>
          </a:solidFill>
          <a:ln w="28575">
            <a:solidFill>
              <a:srgbClr val="750001"/>
            </a:solidFill>
          </a:ln>
        </p:spPr>
        <p:txBody>
          <a:bodyPr wrap="square" rtlCol="0">
            <a:spAutoFit/>
          </a:bodyPr>
          <a:lstStyle/>
          <a:p>
            <a:pPr algn="just"/>
            <a:r>
              <a:rPr lang="en-US" dirty="0"/>
              <a:t>This file contains the coordinates of the atoms in your system at a given point in the simulation or from the initial setup.</a:t>
            </a:r>
            <a:endParaRPr lang="en-GB" dirty="0"/>
          </a:p>
        </p:txBody>
      </p:sp>
      <p:sp>
        <p:nvSpPr>
          <p:cNvPr id="10" name="TextBox 9">
            <a:extLst>
              <a:ext uri="{FF2B5EF4-FFF2-40B4-BE49-F238E27FC236}">
                <a16:creationId xmlns:a16="http://schemas.microsoft.com/office/drawing/2014/main" id="{3C85DA13-3B8E-80FA-FF0F-397CC23798CB}"/>
              </a:ext>
            </a:extLst>
          </p:cNvPr>
          <p:cNvSpPr txBox="1"/>
          <p:nvPr/>
        </p:nvSpPr>
        <p:spPr>
          <a:xfrm>
            <a:off x="4516637" y="2029466"/>
            <a:ext cx="4133832" cy="2308324"/>
          </a:xfrm>
          <a:prstGeom prst="rect">
            <a:avLst/>
          </a:prstGeom>
          <a:solidFill>
            <a:schemeClr val="bg1"/>
          </a:solidFill>
          <a:ln w="28575">
            <a:solidFill>
              <a:srgbClr val="750001"/>
            </a:solidFill>
          </a:ln>
        </p:spPr>
        <p:txBody>
          <a:bodyPr wrap="square" rtlCol="0">
            <a:spAutoFit/>
          </a:bodyPr>
          <a:lstStyle/>
          <a:p>
            <a:pPr algn="just"/>
            <a:r>
              <a:rPr lang="en-US" dirty="0"/>
              <a:t>The </a:t>
            </a:r>
            <a:r>
              <a:rPr lang="en-US" b="1" dirty="0"/>
              <a:t>.</a:t>
            </a:r>
            <a:r>
              <a:rPr lang="en-US" b="1" dirty="0" err="1"/>
              <a:t>psf</a:t>
            </a:r>
            <a:r>
              <a:rPr lang="en-US" b="1" dirty="0"/>
              <a:t> (protein structure file)</a:t>
            </a:r>
            <a:r>
              <a:rPr lang="en-US" dirty="0"/>
              <a:t> contains topological information about the system, such as the types of atoms; bonds, angles, dihedrals, and improper torsions; Masses, charges, and atom types. It is used by NAMD to interpret the system's molecular structure in a way that the software can apply the force field parameters correctly.</a:t>
            </a:r>
          </a:p>
        </p:txBody>
      </p:sp>
      <p:sp>
        <p:nvSpPr>
          <p:cNvPr id="6" name="Rectangle 5">
            <a:extLst>
              <a:ext uri="{FF2B5EF4-FFF2-40B4-BE49-F238E27FC236}">
                <a16:creationId xmlns:a16="http://schemas.microsoft.com/office/drawing/2014/main" id="{FB620679-848A-374D-A298-99CF946F7E13}"/>
              </a:ext>
            </a:extLst>
          </p:cNvPr>
          <p:cNvSpPr/>
          <p:nvPr/>
        </p:nvSpPr>
        <p:spPr>
          <a:xfrm>
            <a:off x="-2" y="810185"/>
            <a:ext cx="4374575" cy="5911289"/>
          </a:xfrm>
          <a:prstGeom prst="rect">
            <a:avLst/>
          </a:prstGeom>
          <a:solidFill>
            <a:schemeClr val="bg1">
              <a:alpha val="9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Rectangle 14">
            <a:extLst>
              <a:ext uri="{FF2B5EF4-FFF2-40B4-BE49-F238E27FC236}">
                <a16:creationId xmlns:a16="http://schemas.microsoft.com/office/drawing/2014/main" id="{FA0CAC81-8E01-172E-9889-12539E8F48E2}"/>
              </a:ext>
            </a:extLst>
          </p:cNvPr>
          <p:cNvSpPr/>
          <p:nvPr/>
        </p:nvSpPr>
        <p:spPr>
          <a:xfrm>
            <a:off x="4363841" y="1862333"/>
            <a:ext cx="4374575" cy="2618815"/>
          </a:xfrm>
          <a:prstGeom prst="rect">
            <a:avLst/>
          </a:prstGeom>
          <a:solidFill>
            <a:schemeClr val="bg1">
              <a:alpha val="9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Elbow Connector 10">
            <a:extLst>
              <a:ext uri="{FF2B5EF4-FFF2-40B4-BE49-F238E27FC236}">
                <a16:creationId xmlns:a16="http://schemas.microsoft.com/office/drawing/2014/main" id="{74E47E95-5964-2898-7658-D8CD6C6E7795}"/>
              </a:ext>
            </a:extLst>
          </p:cNvPr>
          <p:cNvCxnSpPr>
            <a:cxnSpLocks/>
            <a:stCxn id="9" idx="0"/>
            <a:endCxn id="5" idx="1"/>
          </p:cNvCxnSpPr>
          <p:nvPr/>
        </p:nvCxnSpPr>
        <p:spPr>
          <a:xfrm rot="5400000" flipH="1" flipV="1">
            <a:off x="7260855" y="380534"/>
            <a:ext cx="3491840" cy="4846445"/>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874E22B-D39D-7811-D580-993453660B19}"/>
              </a:ext>
            </a:extLst>
          </p:cNvPr>
          <p:cNvSpPr txBox="1"/>
          <p:nvPr/>
        </p:nvSpPr>
        <p:spPr>
          <a:xfrm>
            <a:off x="4516637" y="4549676"/>
            <a:ext cx="4133832" cy="2308324"/>
          </a:xfrm>
          <a:prstGeom prst="rect">
            <a:avLst/>
          </a:prstGeom>
          <a:solidFill>
            <a:schemeClr val="bg1"/>
          </a:solidFill>
          <a:ln w="28575">
            <a:solidFill>
              <a:srgbClr val="750001"/>
            </a:solidFill>
          </a:ln>
        </p:spPr>
        <p:txBody>
          <a:bodyPr wrap="square" rtlCol="0">
            <a:spAutoFit/>
          </a:bodyPr>
          <a:lstStyle/>
          <a:p>
            <a:pPr algn="just"/>
            <a:r>
              <a:rPr lang="en-US" dirty="0"/>
              <a:t>It contains the topology and parameter (.</a:t>
            </a:r>
            <a:r>
              <a:rPr lang="en-US" dirty="0" err="1"/>
              <a:t>prm</a:t>
            </a:r>
            <a:r>
              <a:rPr lang="en-US" dirty="0"/>
              <a:t> and .str) files that define how atoms interact in the system according to the chosen force field. It holds the data that describes the chemical environment of the system and the potential energy functions that will be used during the MD simulation.</a:t>
            </a:r>
          </a:p>
        </p:txBody>
      </p:sp>
    </p:spTree>
    <p:extLst>
      <p:ext uri="{BB962C8B-B14F-4D97-AF65-F5344CB8AC3E}">
        <p14:creationId xmlns:p14="http://schemas.microsoft.com/office/powerpoint/2010/main" val="30754674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5D080-21D4-55E7-803C-76EAF92E822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F93CBF-AA0F-277B-3FFA-D3AA3CB8C1C8}"/>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59</a:t>
            </a:fld>
            <a:endParaRPr lang="en-DE"/>
          </a:p>
        </p:txBody>
      </p:sp>
      <p:pic>
        <p:nvPicPr>
          <p:cNvPr id="4" name="Picture 3">
            <a:extLst>
              <a:ext uri="{FF2B5EF4-FFF2-40B4-BE49-F238E27FC236}">
                <a16:creationId xmlns:a16="http://schemas.microsoft.com/office/drawing/2014/main" id="{41E26235-BC5B-2AB4-BD7B-21020C051871}"/>
              </a:ext>
            </a:extLst>
          </p:cNvPr>
          <p:cNvPicPr>
            <a:picLocks noChangeAspect="1"/>
          </p:cNvPicPr>
          <p:nvPr/>
        </p:nvPicPr>
        <p:blipFill>
          <a:blip r:embed="rId2"/>
          <a:srcRect l="11296" r="10362" b="14511"/>
          <a:stretch/>
        </p:blipFill>
        <p:spPr>
          <a:xfrm>
            <a:off x="5948832" y="418104"/>
            <a:ext cx="6089074" cy="1191399"/>
          </a:xfrm>
          <a:prstGeom prst="rect">
            <a:avLst/>
          </a:prstGeom>
        </p:spPr>
      </p:pic>
      <p:sp>
        <p:nvSpPr>
          <p:cNvPr id="7" name="TextBox 6">
            <a:extLst>
              <a:ext uri="{FF2B5EF4-FFF2-40B4-BE49-F238E27FC236}">
                <a16:creationId xmlns:a16="http://schemas.microsoft.com/office/drawing/2014/main" id="{D77BBC25-806B-09D6-5766-2391B56F6099}"/>
              </a:ext>
            </a:extLst>
          </p:cNvPr>
          <p:cNvSpPr txBox="1"/>
          <p:nvPr/>
        </p:nvSpPr>
        <p:spPr>
          <a:xfrm>
            <a:off x="212976" y="218049"/>
            <a:ext cx="1553054" cy="400110"/>
          </a:xfrm>
          <a:prstGeom prst="rect">
            <a:avLst/>
          </a:prstGeom>
          <a:noFill/>
          <a:ln w="28575">
            <a:solidFill>
              <a:srgbClr val="750001"/>
            </a:solidFill>
          </a:ln>
        </p:spPr>
        <p:txBody>
          <a:bodyPr wrap="none" rtlCol="0">
            <a:spAutoFit/>
          </a:bodyPr>
          <a:lstStyle/>
          <a:p>
            <a:r>
              <a:rPr lang="en-US" sz="2000" dirty="0"/>
              <a:t>NAMD folder</a:t>
            </a:r>
          </a:p>
        </p:txBody>
      </p:sp>
      <p:sp>
        <p:nvSpPr>
          <p:cNvPr id="8" name="TextBox 7">
            <a:extLst>
              <a:ext uri="{FF2B5EF4-FFF2-40B4-BE49-F238E27FC236}">
                <a16:creationId xmlns:a16="http://schemas.microsoft.com/office/drawing/2014/main" id="{6C76D9E2-699D-E6A7-26C2-871D9B4C2CEB}"/>
              </a:ext>
            </a:extLst>
          </p:cNvPr>
          <p:cNvSpPr txBox="1"/>
          <p:nvPr/>
        </p:nvSpPr>
        <p:spPr>
          <a:xfrm>
            <a:off x="74994" y="1013803"/>
            <a:ext cx="4133832" cy="1477328"/>
          </a:xfrm>
          <a:prstGeom prst="rect">
            <a:avLst/>
          </a:prstGeom>
          <a:solidFill>
            <a:schemeClr val="bg1"/>
          </a:solidFill>
          <a:ln w="28575">
            <a:solidFill>
              <a:srgbClr val="750001"/>
            </a:solidFill>
          </a:ln>
        </p:spPr>
        <p:txBody>
          <a:bodyPr wrap="square" rtlCol="0">
            <a:spAutoFit/>
          </a:bodyPr>
          <a:lstStyle/>
          <a:p>
            <a:pPr algn="just"/>
            <a:r>
              <a:rPr lang="en-GB" dirty="0"/>
              <a:t>The README file contains instructions of how to run your MD simulation using NAMD simulation. For our tutorial, we are going to use the one available on the workshop folder (</a:t>
            </a:r>
            <a:r>
              <a:rPr lang="en-GB" i="1" dirty="0" err="1"/>
              <a:t>protein_md.sbatch</a:t>
            </a:r>
            <a:r>
              <a:rPr lang="en-GB" dirty="0"/>
              <a:t>).</a:t>
            </a:r>
          </a:p>
        </p:txBody>
      </p:sp>
      <p:sp>
        <p:nvSpPr>
          <p:cNvPr id="5" name="Rectangle 4">
            <a:extLst>
              <a:ext uri="{FF2B5EF4-FFF2-40B4-BE49-F238E27FC236}">
                <a16:creationId xmlns:a16="http://schemas.microsoft.com/office/drawing/2014/main" id="{87AA46BA-5304-0A58-96C6-02A10E891013}"/>
              </a:ext>
            </a:extLst>
          </p:cNvPr>
          <p:cNvSpPr/>
          <p:nvPr/>
        </p:nvSpPr>
        <p:spPr>
          <a:xfrm flipV="1">
            <a:off x="9329739" y="747870"/>
            <a:ext cx="685800" cy="73802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C9A411D-CCC0-A010-908B-D6851511ED86}"/>
              </a:ext>
            </a:extLst>
          </p:cNvPr>
          <p:cNvSpPr txBox="1"/>
          <p:nvPr/>
        </p:nvSpPr>
        <p:spPr>
          <a:xfrm>
            <a:off x="74994" y="2728291"/>
            <a:ext cx="4133832" cy="2585323"/>
          </a:xfrm>
          <a:prstGeom prst="rect">
            <a:avLst/>
          </a:prstGeom>
          <a:solidFill>
            <a:schemeClr val="bg1"/>
          </a:solidFill>
          <a:ln w="28575">
            <a:solidFill>
              <a:srgbClr val="750001"/>
            </a:solidFill>
          </a:ln>
        </p:spPr>
        <p:txBody>
          <a:bodyPr wrap="square" rtlCol="0">
            <a:spAutoFit/>
          </a:bodyPr>
          <a:lstStyle/>
          <a:p>
            <a:pPr algn="just"/>
            <a:r>
              <a:rPr lang="en-GB" dirty="0"/>
              <a:t>This folder contains a .ref file within it, with </a:t>
            </a:r>
            <a:r>
              <a:rPr lang="en-US" dirty="0"/>
              <a:t>information on atomic positions or groups of atoms to which certain constraints or restraints are applied. It includes data for position restraints (where the atoms are kept at specific positions during the simulation) or bonding restraints (restraining the flexibility of certain bonds).</a:t>
            </a:r>
            <a:endParaRPr lang="en-GB" dirty="0"/>
          </a:p>
        </p:txBody>
      </p:sp>
      <p:sp>
        <p:nvSpPr>
          <p:cNvPr id="12" name="TextBox 11">
            <a:extLst>
              <a:ext uri="{FF2B5EF4-FFF2-40B4-BE49-F238E27FC236}">
                <a16:creationId xmlns:a16="http://schemas.microsoft.com/office/drawing/2014/main" id="{295E6E22-6C40-D074-A4C8-511CD63A6ACF}"/>
              </a:ext>
            </a:extLst>
          </p:cNvPr>
          <p:cNvSpPr txBox="1"/>
          <p:nvPr/>
        </p:nvSpPr>
        <p:spPr>
          <a:xfrm>
            <a:off x="74994" y="5579350"/>
            <a:ext cx="4133832" cy="923330"/>
          </a:xfrm>
          <a:prstGeom prst="rect">
            <a:avLst/>
          </a:prstGeom>
          <a:solidFill>
            <a:schemeClr val="bg1"/>
          </a:solidFill>
          <a:ln w="28575">
            <a:solidFill>
              <a:srgbClr val="750001"/>
            </a:solidFill>
          </a:ln>
        </p:spPr>
        <p:txBody>
          <a:bodyPr wrap="square" rtlCol="0">
            <a:spAutoFit/>
          </a:bodyPr>
          <a:lstStyle/>
          <a:p>
            <a:pPr algn="just"/>
            <a:r>
              <a:rPr lang="en-US" dirty="0"/>
              <a:t>This file contains the coordinates of the atoms in your system at a given point in the simulation or from the initial setup.</a:t>
            </a:r>
            <a:endParaRPr lang="en-GB" dirty="0"/>
          </a:p>
        </p:txBody>
      </p:sp>
      <p:sp>
        <p:nvSpPr>
          <p:cNvPr id="10" name="TextBox 9">
            <a:extLst>
              <a:ext uri="{FF2B5EF4-FFF2-40B4-BE49-F238E27FC236}">
                <a16:creationId xmlns:a16="http://schemas.microsoft.com/office/drawing/2014/main" id="{B52C7AED-DA9C-445F-7B7B-AA07E4FA290E}"/>
              </a:ext>
            </a:extLst>
          </p:cNvPr>
          <p:cNvSpPr txBox="1"/>
          <p:nvPr/>
        </p:nvSpPr>
        <p:spPr>
          <a:xfrm>
            <a:off x="4516637" y="2029466"/>
            <a:ext cx="4133832" cy="2308324"/>
          </a:xfrm>
          <a:prstGeom prst="rect">
            <a:avLst/>
          </a:prstGeom>
          <a:solidFill>
            <a:schemeClr val="bg1"/>
          </a:solidFill>
          <a:ln w="28575">
            <a:solidFill>
              <a:srgbClr val="750001"/>
            </a:solidFill>
          </a:ln>
        </p:spPr>
        <p:txBody>
          <a:bodyPr wrap="square" rtlCol="0">
            <a:spAutoFit/>
          </a:bodyPr>
          <a:lstStyle/>
          <a:p>
            <a:pPr algn="just"/>
            <a:r>
              <a:rPr lang="en-US" dirty="0"/>
              <a:t>The </a:t>
            </a:r>
            <a:r>
              <a:rPr lang="en-US" b="1" dirty="0"/>
              <a:t>.</a:t>
            </a:r>
            <a:r>
              <a:rPr lang="en-US" b="1" dirty="0" err="1"/>
              <a:t>psf</a:t>
            </a:r>
            <a:r>
              <a:rPr lang="en-US" b="1" dirty="0"/>
              <a:t> (protein structure file)</a:t>
            </a:r>
            <a:r>
              <a:rPr lang="en-US" dirty="0"/>
              <a:t> contains topological information about the system, such as the types of atoms; bonds, angles, dihedrals, and improper torsions; Masses, charges, and atom types. It is used by NAMD to interpret the system's molecular structure in a way that the software can apply the force field parameters correctly.</a:t>
            </a:r>
          </a:p>
        </p:txBody>
      </p:sp>
      <p:sp>
        <p:nvSpPr>
          <p:cNvPr id="6" name="Rectangle 5">
            <a:extLst>
              <a:ext uri="{FF2B5EF4-FFF2-40B4-BE49-F238E27FC236}">
                <a16:creationId xmlns:a16="http://schemas.microsoft.com/office/drawing/2014/main" id="{297C8FEA-50FF-2844-C6D8-534BCCF8E651}"/>
              </a:ext>
            </a:extLst>
          </p:cNvPr>
          <p:cNvSpPr/>
          <p:nvPr/>
        </p:nvSpPr>
        <p:spPr>
          <a:xfrm>
            <a:off x="-2" y="810185"/>
            <a:ext cx="4374575" cy="5911289"/>
          </a:xfrm>
          <a:prstGeom prst="rect">
            <a:avLst/>
          </a:prstGeom>
          <a:solidFill>
            <a:schemeClr val="bg1">
              <a:alpha val="98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 name="TextBox 8">
            <a:extLst>
              <a:ext uri="{FF2B5EF4-FFF2-40B4-BE49-F238E27FC236}">
                <a16:creationId xmlns:a16="http://schemas.microsoft.com/office/drawing/2014/main" id="{91FBC093-0BDB-84BB-6427-5F4EB23E20AD}"/>
              </a:ext>
            </a:extLst>
          </p:cNvPr>
          <p:cNvSpPr txBox="1"/>
          <p:nvPr/>
        </p:nvSpPr>
        <p:spPr>
          <a:xfrm>
            <a:off x="4516637" y="4549676"/>
            <a:ext cx="4133832" cy="2031325"/>
          </a:xfrm>
          <a:prstGeom prst="rect">
            <a:avLst/>
          </a:prstGeom>
          <a:solidFill>
            <a:schemeClr val="bg1"/>
          </a:solidFill>
          <a:ln w="28575">
            <a:solidFill>
              <a:srgbClr val="750001"/>
            </a:solidFill>
          </a:ln>
        </p:spPr>
        <p:txBody>
          <a:bodyPr wrap="square" rtlCol="0">
            <a:spAutoFit/>
          </a:bodyPr>
          <a:lstStyle/>
          <a:p>
            <a:pPr algn="just"/>
            <a:r>
              <a:rPr lang="en-US" dirty="0"/>
              <a:t>It contains the topology and parameter files that define how atoms interact in the system according to the chosen force field. It holds the data that describes the chemical environment of the system and the potential energy functions that will be used during the MD simulation.</a:t>
            </a:r>
          </a:p>
        </p:txBody>
      </p:sp>
      <p:sp>
        <p:nvSpPr>
          <p:cNvPr id="15" name="Rectangle 14">
            <a:extLst>
              <a:ext uri="{FF2B5EF4-FFF2-40B4-BE49-F238E27FC236}">
                <a16:creationId xmlns:a16="http://schemas.microsoft.com/office/drawing/2014/main" id="{3C8742F4-2BD2-7BB1-FD04-CB786C7FBBC3}"/>
              </a:ext>
            </a:extLst>
          </p:cNvPr>
          <p:cNvSpPr/>
          <p:nvPr/>
        </p:nvSpPr>
        <p:spPr>
          <a:xfrm>
            <a:off x="4363841" y="1862333"/>
            <a:ext cx="4374575" cy="4859141"/>
          </a:xfrm>
          <a:prstGeom prst="rect">
            <a:avLst/>
          </a:prstGeom>
          <a:solidFill>
            <a:schemeClr val="bg1">
              <a:alpha val="98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Elbow Connector 10">
            <a:extLst>
              <a:ext uri="{FF2B5EF4-FFF2-40B4-BE49-F238E27FC236}">
                <a16:creationId xmlns:a16="http://schemas.microsoft.com/office/drawing/2014/main" id="{505A41D9-6EE3-CA4D-715D-BC6CC1CCF8C5}"/>
              </a:ext>
            </a:extLst>
          </p:cNvPr>
          <p:cNvCxnSpPr>
            <a:cxnSpLocks/>
            <a:stCxn id="13" idx="0"/>
            <a:endCxn id="5" idx="1"/>
          </p:cNvCxnSpPr>
          <p:nvPr/>
        </p:nvCxnSpPr>
        <p:spPr>
          <a:xfrm rot="5400000" flipH="1" flipV="1">
            <a:off x="7237565" y="462873"/>
            <a:ext cx="1438163" cy="2746186"/>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5F9B85A-58D2-8BA0-1D0B-1DE969BC6DC3}"/>
              </a:ext>
            </a:extLst>
          </p:cNvPr>
          <p:cNvSpPr txBox="1"/>
          <p:nvPr/>
        </p:nvSpPr>
        <p:spPr>
          <a:xfrm>
            <a:off x="4516637" y="2555047"/>
            <a:ext cx="4133832" cy="1200329"/>
          </a:xfrm>
          <a:prstGeom prst="rect">
            <a:avLst/>
          </a:prstGeom>
          <a:solidFill>
            <a:schemeClr val="bg1"/>
          </a:solidFill>
          <a:ln w="28575">
            <a:solidFill>
              <a:srgbClr val="750001"/>
            </a:solidFill>
          </a:ln>
        </p:spPr>
        <p:txBody>
          <a:bodyPr wrap="square" rtlCol="0">
            <a:spAutoFit/>
          </a:bodyPr>
          <a:lstStyle/>
          <a:p>
            <a:pPr algn="just"/>
            <a:r>
              <a:rPr lang="en-US" dirty="0"/>
              <a:t>This is the equilibration input file. It contains all the input configuration to perform the simulations to equilibrate the system’s molecules.</a:t>
            </a:r>
          </a:p>
        </p:txBody>
      </p:sp>
    </p:spTree>
    <p:extLst>
      <p:ext uri="{BB962C8B-B14F-4D97-AF65-F5344CB8AC3E}">
        <p14:creationId xmlns:p14="http://schemas.microsoft.com/office/powerpoint/2010/main" val="456931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99A74-7DA1-5425-FB2B-AA579CEEEAD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9C8E385-EE05-51C9-DA37-DFF51FF9BB43}"/>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4" name="TextBox 3">
            <a:extLst>
              <a:ext uri="{FF2B5EF4-FFF2-40B4-BE49-F238E27FC236}">
                <a16:creationId xmlns:a16="http://schemas.microsoft.com/office/drawing/2014/main" id="{995BAF40-D899-A40D-3C88-2BCD514210D8}"/>
              </a:ext>
            </a:extLst>
          </p:cNvPr>
          <p:cNvSpPr txBox="1"/>
          <p:nvPr/>
        </p:nvSpPr>
        <p:spPr>
          <a:xfrm>
            <a:off x="100434" y="1191102"/>
            <a:ext cx="5717447" cy="1200329"/>
          </a:xfrm>
          <a:prstGeom prst="rect">
            <a:avLst/>
          </a:prstGeom>
          <a:noFill/>
          <a:ln w="28575">
            <a:solidFill>
              <a:srgbClr val="750001"/>
            </a:solidFill>
          </a:ln>
        </p:spPr>
        <p:txBody>
          <a:bodyPr wrap="square" rtlCol="0">
            <a:spAutoFit/>
          </a:bodyPr>
          <a:lstStyle/>
          <a:p>
            <a:pPr algn="just"/>
            <a:r>
              <a:rPr lang="en-US" dirty="0"/>
              <a:t>Fill in your data to request access and receive the activation e-mail. It must take no longer than a couple of minutes.</a:t>
            </a:r>
          </a:p>
          <a:p>
            <a:pPr algn="just"/>
            <a:r>
              <a:rPr lang="en-US" dirty="0"/>
              <a:t>After receiving it, follow their instructions to complete your registration to the platform. </a:t>
            </a:r>
          </a:p>
        </p:txBody>
      </p:sp>
      <p:pic>
        <p:nvPicPr>
          <p:cNvPr id="6" name="Picture 5" descr="A screenshot of a computer&#10;&#10;AI-generated content may be incorrect.">
            <a:extLst>
              <a:ext uri="{FF2B5EF4-FFF2-40B4-BE49-F238E27FC236}">
                <a16:creationId xmlns:a16="http://schemas.microsoft.com/office/drawing/2014/main" id="{5F1548AF-0527-C4F7-69B2-9BCFD8C911DF}"/>
              </a:ext>
            </a:extLst>
          </p:cNvPr>
          <p:cNvPicPr>
            <a:picLocks noChangeAspect="1"/>
          </p:cNvPicPr>
          <p:nvPr/>
        </p:nvPicPr>
        <p:blipFill>
          <a:blip r:embed="rId2"/>
          <a:stretch>
            <a:fillRect/>
          </a:stretch>
        </p:blipFill>
        <p:spPr>
          <a:xfrm>
            <a:off x="2209800" y="2687376"/>
            <a:ext cx="7772400" cy="3230327"/>
          </a:xfrm>
          <a:prstGeom prst="rect">
            <a:avLst/>
          </a:prstGeom>
        </p:spPr>
      </p:pic>
      <p:sp>
        <p:nvSpPr>
          <p:cNvPr id="7" name="Rectangle 6">
            <a:extLst>
              <a:ext uri="{FF2B5EF4-FFF2-40B4-BE49-F238E27FC236}">
                <a16:creationId xmlns:a16="http://schemas.microsoft.com/office/drawing/2014/main" id="{9695CE8E-D483-5B19-A18C-39B6B34E7321}"/>
              </a:ext>
            </a:extLst>
          </p:cNvPr>
          <p:cNvSpPr/>
          <p:nvPr/>
        </p:nvSpPr>
        <p:spPr>
          <a:xfrm flipV="1">
            <a:off x="3408921" y="4083688"/>
            <a:ext cx="6424395" cy="100881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Elbow Connector 8">
            <a:extLst>
              <a:ext uri="{FF2B5EF4-FFF2-40B4-BE49-F238E27FC236}">
                <a16:creationId xmlns:a16="http://schemas.microsoft.com/office/drawing/2014/main" id="{267DF872-B3BC-F24E-4609-A00208CE5F01}"/>
              </a:ext>
            </a:extLst>
          </p:cNvPr>
          <p:cNvCxnSpPr>
            <a:stCxn id="4" idx="3"/>
            <a:endCxn id="7" idx="2"/>
          </p:cNvCxnSpPr>
          <p:nvPr/>
        </p:nvCxnSpPr>
        <p:spPr>
          <a:xfrm>
            <a:off x="5817881" y="1791267"/>
            <a:ext cx="803238" cy="2292421"/>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5791B211-8737-99BD-7AD1-AA04F447239C}"/>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6</a:t>
            </a:fld>
            <a:endParaRPr lang="en-DE"/>
          </a:p>
        </p:txBody>
      </p:sp>
    </p:spTree>
    <p:extLst>
      <p:ext uri="{BB962C8B-B14F-4D97-AF65-F5344CB8AC3E}">
        <p14:creationId xmlns:p14="http://schemas.microsoft.com/office/powerpoint/2010/main" val="23948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E20A3-9C42-5A58-9D6C-09740C42F04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331E44-BCB6-256A-FBE0-18458F09C898}"/>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60</a:t>
            </a:fld>
            <a:endParaRPr lang="en-DE"/>
          </a:p>
        </p:txBody>
      </p:sp>
      <p:sp>
        <p:nvSpPr>
          <p:cNvPr id="7" name="TextBox 6">
            <a:extLst>
              <a:ext uri="{FF2B5EF4-FFF2-40B4-BE49-F238E27FC236}">
                <a16:creationId xmlns:a16="http://schemas.microsoft.com/office/drawing/2014/main" id="{9374894D-7D4F-438E-01AC-1BCF8EAD5F15}"/>
              </a:ext>
            </a:extLst>
          </p:cNvPr>
          <p:cNvSpPr txBox="1"/>
          <p:nvPr/>
        </p:nvSpPr>
        <p:spPr>
          <a:xfrm>
            <a:off x="212976" y="218049"/>
            <a:ext cx="1553054" cy="400110"/>
          </a:xfrm>
          <a:prstGeom prst="rect">
            <a:avLst/>
          </a:prstGeom>
          <a:noFill/>
          <a:ln w="28575">
            <a:solidFill>
              <a:srgbClr val="750001"/>
            </a:solidFill>
          </a:ln>
        </p:spPr>
        <p:txBody>
          <a:bodyPr wrap="none" rtlCol="0">
            <a:spAutoFit/>
          </a:bodyPr>
          <a:lstStyle/>
          <a:p>
            <a:r>
              <a:rPr lang="en-US" sz="2000" dirty="0"/>
              <a:t>NAMD folder</a:t>
            </a:r>
          </a:p>
        </p:txBody>
      </p:sp>
      <p:pic>
        <p:nvPicPr>
          <p:cNvPr id="14" name="Picture 13" descr="A screenshot of a computer&#10;&#10;AI-generated content may be incorrect.">
            <a:extLst>
              <a:ext uri="{FF2B5EF4-FFF2-40B4-BE49-F238E27FC236}">
                <a16:creationId xmlns:a16="http://schemas.microsoft.com/office/drawing/2014/main" id="{FE93A1EA-CF0D-B1B9-4E8F-4E13061DE011}"/>
              </a:ext>
            </a:extLst>
          </p:cNvPr>
          <p:cNvPicPr>
            <a:picLocks noChangeAspect="1"/>
          </p:cNvPicPr>
          <p:nvPr/>
        </p:nvPicPr>
        <p:blipFill>
          <a:blip r:embed="rId2"/>
          <a:stretch>
            <a:fillRect/>
          </a:stretch>
        </p:blipFill>
        <p:spPr>
          <a:xfrm>
            <a:off x="5682098" y="0"/>
            <a:ext cx="6059517" cy="6858000"/>
          </a:xfrm>
          <a:prstGeom prst="rect">
            <a:avLst/>
          </a:prstGeom>
        </p:spPr>
      </p:pic>
      <p:sp>
        <p:nvSpPr>
          <p:cNvPr id="13" name="TextBox 12">
            <a:extLst>
              <a:ext uri="{FF2B5EF4-FFF2-40B4-BE49-F238E27FC236}">
                <a16:creationId xmlns:a16="http://schemas.microsoft.com/office/drawing/2014/main" id="{A4DF4AB3-45EE-4181-C6A4-57C948A03B99}"/>
              </a:ext>
            </a:extLst>
          </p:cNvPr>
          <p:cNvSpPr txBox="1"/>
          <p:nvPr/>
        </p:nvSpPr>
        <p:spPr>
          <a:xfrm>
            <a:off x="84212" y="1889037"/>
            <a:ext cx="4133832" cy="1754326"/>
          </a:xfrm>
          <a:prstGeom prst="rect">
            <a:avLst/>
          </a:prstGeom>
          <a:solidFill>
            <a:schemeClr val="bg1"/>
          </a:solidFill>
          <a:ln w="28575">
            <a:solidFill>
              <a:srgbClr val="750001"/>
            </a:solidFill>
          </a:ln>
        </p:spPr>
        <p:txBody>
          <a:bodyPr wrap="square" rtlCol="0">
            <a:spAutoFit/>
          </a:bodyPr>
          <a:lstStyle/>
          <a:p>
            <a:pPr algn="just"/>
            <a:r>
              <a:rPr lang="en-US" dirty="0"/>
              <a:t>This is how your equilibration input file should look like. It includes system parameters, temperature settings, and output controls necessary to relax the system while maintaining stability before transitioning to the production phase.</a:t>
            </a:r>
          </a:p>
        </p:txBody>
      </p:sp>
    </p:spTree>
    <p:extLst>
      <p:ext uri="{BB962C8B-B14F-4D97-AF65-F5344CB8AC3E}">
        <p14:creationId xmlns:p14="http://schemas.microsoft.com/office/powerpoint/2010/main" val="19848869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4C7E9-0CA8-5E78-20EA-42169798ACC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C82A32-C9F2-E00E-3F0A-03805381D1D7}"/>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61</a:t>
            </a:fld>
            <a:endParaRPr lang="en-DE"/>
          </a:p>
        </p:txBody>
      </p:sp>
      <p:sp>
        <p:nvSpPr>
          <p:cNvPr id="7" name="TextBox 6">
            <a:extLst>
              <a:ext uri="{FF2B5EF4-FFF2-40B4-BE49-F238E27FC236}">
                <a16:creationId xmlns:a16="http://schemas.microsoft.com/office/drawing/2014/main" id="{4CE494F3-0202-95ED-A664-4CB207BD2434}"/>
              </a:ext>
            </a:extLst>
          </p:cNvPr>
          <p:cNvSpPr txBox="1"/>
          <p:nvPr/>
        </p:nvSpPr>
        <p:spPr>
          <a:xfrm>
            <a:off x="212976" y="218049"/>
            <a:ext cx="1553054" cy="400110"/>
          </a:xfrm>
          <a:prstGeom prst="rect">
            <a:avLst/>
          </a:prstGeom>
          <a:noFill/>
          <a:ln w="28575">
            <a:solidFill>
              <a:srgbClr val="750001"/>
            </a:solidFill>
          </a:ln>
        </p:spPr>
        <p:txBody>
          <a:bodyPr wrap="none" rtlCol="0">
            <a:spAutoFit/>
          </a:bodyPr>
          <a:lstStyle/>
          <a:p>
            <a:r>
              <a:rPr lang="en-US" sz="2000" dirty="0"/>
              <a:t>NAMD folder</a:t>
            </a:r>
          </a:p>
        </p:txBody>
      </p:sp>
      <p:pic>
        <p:nvPicPr>
          <p:cNvPr id="16" name="Picture 15" descr="A screenshot of a computer program&#10;&#10;AI-generated content may be incorrect.">
            <a:extLst>
              <a:ext uri="{FF2B5EF4-FFF2-40B4-BE49-F238E27FC236}">
                <a16:creationId xmlns:a16="http://schemas.microsoft.com/office/drawing/2014/main" id="{5D9C0894-1E68-7F56-2637-BCE233466623}"/>
              </a:ext>
            </a:extLst>
          </p:cNvPr>
          <p:cNvPicPr>
            <a:picLocks noChangeAspect="1"/>
          </p:cNvPicPr>
          <p:nvPr/>
        </p:nvPicPr>
        <p:blipFill>
          <a:blip r:embed="rId2"/>
          <a:stretch>
            <a:fillRect/>
          </a:stretch>
        </p:blipFill>
        <p:spPr>
          <a:xfrm>
            <a:off x="4335388" y="618159"/>
            <a:ext cx="7772400" cy="5181600"/>
          </a:xfrm>
          <a:prstGeom prst="rect">
            <a:avLst/>
          </a:prstGeom>
        </p:spPr>
      </p:pic>
    </p:spTree>
    <p:extLst>
      <p:ext uri="{BB962C8B-B14F-4D97-AF65-F5344CB8AC3E}">
        <p14:creationId xmlns:p14="http://schemas.microsoft.com/office/powerpoint/2010/main" val="14321925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4799D-036B-41BB-AF1D-DC698143928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D642A80-3A07-0BA6-D953-5706A1F72A52}"/>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62</a:t>
            </a:fld>
            <a:endParaRPr lang="en-DE"/>
          </a:p>
        </p:txBody>
      </p:sp>
      <p:sp>
        <p:nvSpPr>
          <p:cNvPr id="7" name="TextBox 6">
            <a:extLst>
              <a:ext uri="{FF2B5EF4-FFF2-40B4-BE49-F238E27FC236}">
                <a16:creationId xmlns:a16="http://schemas.microsoft.com/office/drawing/2014/main" id="{B19277BD-C5E3-C3B4-876D-3481EFCFA0C5}"/>
              </a:ext>
            </a:extLst>
          </p:cNvPr>
          <p:cNvSpPr txBox="1"/>
          <p:nvPr/>
        </p:nvSpPr>
        <p:spPr>
          <a:xfrm>
            <a:off x="212976" y="218049"/>
            <a:ext cx="1553054" cy="400110"/>
          </a:xfrm>
          <a:prstGeom prst="rect">
            <a:avLst/>
          </a:prstGeom>
          <a:noFill/>
          <a:ln w="28575">
            <a:solidFill>
              <a:srgbClr val="750001"/>
            </a:solidFill>
          </a:ln>
        </p:spPr>
        <p:txBody>
          <a:bodyPr wrap="none" rtlCol="0">
            <a:spAutoFit/>
          </a:bodyPr>
          <a:lstStyle/>
          <a:p>
            <a:r>
              <a:rPr lang="en-US" sz="2000" dirty="0"/>
              <a:t>NAMD folder</a:t>
            </a:r>
          </a:p>
        </p:txBody>
      </p:sp>
      <p:pic>
        <p:nvPicPr>
          <p:cNvPr id="16" name="Picture 15" descr="A screenshot of a computer program&#10;&#10;AI-generated content may be incorrect.">
            <a:extLst>
              <a:ext uri="{FF2B5EF4-FFF2-40B4-BE49-F238E27FC236}">
                <a16:creationId xmlns:a16="http://schemas.microsoft.com/office/drawing/2014/main" id="{13155CA0-7CEB-D14E-7232-2F3F220EE0B4}"/>
              </a:ext>
            </a:extLst>
          </p:cNvPr>
          <p:cNvPicPr>
            <a:picLocks noChangeAspect="1"/>
          </p:cNvPicPr>
          <p:nvPr/>
        </p:nvPicPr>
        <p:blipFill>
          <a:blip r:embed="rId2"/>
          <a:stretch>
            <a:fillRect/>
          </a:stretch>
        </p:blipFill>
        <p:spPr>
          <a:xfrm>
            <a:off x="4335388" y="618159"/>
            <a:ext cx="7772400" cy="5181600"/>
          </a:xfrm>
          <a:prstGeom prst="rect">
            <a:avLst/>
          </a:prstGeom>
        </p:spPr>
      </p:pic>
      <p:sp>
        <p:nvSpPr>
          <p:cNvPr id="4" name="Rectangle 3">
            <a:extLst>
              <a:ext uri="{FF2B5EF4-FFF2-40B4-BE49-F238E27FC236}">
                <a16:creationId xmlns:a16="http://schemas.microsoft.com/office/drawing/2014/main" id="{C9DF961F-950F-CC0F-A41B-42EB79DF82A9}"/>
              </a:ext>
            </a:extLst>
          </p:cNvPr>
          <p:cNvSpPr/>
          <p:nvPr/>
        </p:nvSpPr>
        <p:spPr>
          <a:xfrm flipV="1">
            <a:off x="4335389" y="5310128"/>
            <a:ext cx="2395918" cy="48962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Elbow Connector 7">
            <a:extLst>
              <a:ext uri="{FF2B5EF4-FFF2-40B4-BE49-F238E27FC236}">
                <a16:creationId xmlns:a16="http://schemas.microsoft.com/office/drawing/2014/main" id="{953083AC-7227-7804-D584-FC42CED0C414}"/>
              </a:ext>
            </a:extLst>
          </p:cNvPr>
          <p:cNvCxnSpPr>
            <a:stCxn id="3" idx="3"/>
            <a:endCxn id="4" idx="2"/>
          </p:cNvCxnSpPr>
          <p:nvPr/>
        </p:nvCxnSpPr>
        <p:spPr>
          <a:xfrm>
            <a:off x="4218044" y="3244334"/>
            <a:ext cx="1315304" cy="2065794"/>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2C60ED9-A979-1A0C-A34E-03437B8A9E3E}"/>
              </a:ext>
            </a:extLst>
          </p:cNvPr>
          <p:cNvSpPr txBox="1"/>
          <p:nvPr/>
        </p:nvSpPr>
        <p:spPr>
          <a:xfrm>
            <a:off x="84212" y="2782669"/>
            <a:ext cx="4133832" cy="923330"/>
          </a:xfrm>
          <a:prstGeom prst="rect">
            <a:avLst/>
          </a:prstGeom>
          <a:solidFill>
            <a:schemeClr val="bg1"/>
          </a:solidFill>
          <a:ln w="28575">
            <a:solidFill>
              <a:srgbClr val="750001"/>
            </a:solidFill>
          </a:ln>
        </p:spPr>
        <p:txBody>
          <a:bodyPr wrap="square" rtlCol="0">
            <a:spAutoFit/>
          </a:bodyPr>
          <a:lstStyle/>
          <a:p>
            <a:pPr algn="just"/>
            <a:r>
              <a:rPr lang="en-US" dirty="0"/>
              <a:t>You can change the length of your equilibration step by modifying these highlighted parameters.</a:t>
            </a:r>
          </a:p>
        </p:txBody>
      </p:sp>
    </p:spTree>
    <p:extLst>
      <p:ext uri="{BB962C8B-B14F-4D97-AF65-F5344CB8AC3E}">
        <p14:creationId xmlns:p14="http://schemas.microsoft.com/office/powerpoint/2010/main" val="27178509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810AC-4D26-9921-29B6-5B84B688DCC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8FC2A5-E169-BDDC-E793-99CD1424F789}"/>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63</a:t>
            </a:fld>
            <a:endParaRPr lang="en-DE"/>
          </a:p>
        </p:txBody>
      </p:sp>
      <p:pic>
        <p:nvPicPr>
          <p:cNvPr id="4" name="Picture 3">
            <a:extLst>
              <a:ext uri="{FF2B5EF4-FFF2-40B4-BE49-F238E27FC236}">
                <a16:creationId xmlns:a16="http://schemas.microsoft.com/office/drawing/2014/main" id="{56D471DB-7EC3-7D00-386D-CE3CAAD58D60}"/>
              </a:ext>
            </a:extLst>
          </p:cNvPr>
          <p:cNvPicPr>
            <a:picLocks noChangeAspect="1"/>
          </p:cNvPicPr>
          <p:nvPr/>
        </p:nvPicPr>
        <p:blipFill>
          <a:blip r:embed="rId2"/>
          <a:srcRect l="11296" r="10362" b="14511"/>
          <a:stretch/>
        </p:blipFill>
        <p:spPr>
          <a:xfrm>
            <a:off x="5948832" y="418104"/>
            <a:ext cx="6089074" cy="1191399"/>
          </a:xfrm>
          <a:prstGeom prst="rect">
            <a:avLst/>
          </a:prstGeom>
        </p:spPr>
      </p:pic>
      <p:sp>
        <p:nvSpPr>
          <p:cNvPr id="7" name="TextBox 6">
            <a:extLst>
              <a:ext uri="{FF2B5EF4-FFF2-40B4-BE49-F238E27FC236}">
                <a16:creationId xmlns:a16="http://schemas.microsoft.com/office/drawing/2014/main" id="{BE771CA3-604C-6A0F-F461-23037C1294C7}"/>
              </a:ext>
            </a:extLst>
          </p:cNvPr>
          <p:cNvSpPr txBox="1"/>
          <p:nvPr/>
        </p:nvSpPr>
        <p:spPr>
          <a:xfrm>
            <a:off x="212976" y="218049"/>
            <a:ext cx="1553054" cy="400110"/>
          </a:xfrm>
          <a:prstGeom prst="rect">
            <a:avLst/>
          </a:prstGeom>
          <a:noFill/>
          <a:ln w="28575">
            <a:solidFill>
              <a:srgbClr val="750001"/>
            </a:solidFill>
          </a:ln>
        </p:spPr>
        <p:txBody>
          <a:bodyPr wrap="none" rtlCol="0">
            <a:spAutoFit/>
          </a:bodyPr>
          <a:lstStyle/>
          <a:p>
            <a:r>
              <a:rPr lang="en-US" sz="2000" dirty="0"/>
              <a:t>NAMD folder</a:t>
            </a:r>
          </a:p>
        </p:txBody>
      </p:sp>
      <p:sp>
        <p:nvSpPr>
          <p:cNvPr id="8" name="TextBox 7">
            <a:extLst>
              <a:ext uri="{FF2B5EF4-FFF2-40B4-BE49-F238E27FC236}">
                <a16:creationId xmlns:a16="http://schemas.microsoft.com/office/drawing/2014/main" id="{5C46A4C3-C5D7-3070-7FD5-B8D143A027A8}"/>
              </a:ext>
            </a:extLst>
          </p:cNvPr>
          <p:cNvSpPr txBox="1"/>
          <p:nvPr/>
        </p:nvSpPr>
        <p:spPr>
          <a:xfrm>
            <a:off x="74994" y="1013803"/>
            <a:ext cx="4133832" cy="1477328"/>
          </a:xfrm>
          <a:prstGeom prst="rect">
            <a:avLst/>
          </a:prstGeom>
          <a:solidFill>
            <a:schemeClr val="bg1"/>
          </a:solidFill>
          <a:ln w="28575">
            <a:solidFill>
              <a:srgbClr val="750001"/>
            </a:solidFill>
          </a:ln>
        </p:spPr>
        <p:txBody>
          <a:bodyPr wrap="square" rtlCol="0">
            <a:spAutoFit/>
          </a:bodyPr>
          <a:lstStyle/>
          <a:p>
            <a:pPr algn="just"/>
            <a:r>
              <a:rPr lang="en-GB" dirty="0"/>
              <a:t>The README file contains instructions of how to run your MD simulation using NAMD simulation. For our tutorial, we are going to use the one available on the workshop folder (</a:t>
            </a:r>
            <a:r>
              <a:rPr lang="en-GB" i="1" dirty="0" err="1"/>
              <a:t>protein_md.sbatch</a:t>
            </a:r>
            <a:r>
              <a:rPr lang="en-GB" dirty="0"/>
              <a:t>).</a:t>
            </a:r>
          </a:p>
        </p:txBody>
      </p:sp>
      <p:sp>
        <p:nvSpPr>
          <p:cNvPr id="5" name="Rectangle 4">
            <a:extLst>
              <a:ext uri="{FF2B5EF4-FFF2-40B4-BE49-F238E27FC236}">
                <a16:creationId xmlns:a16="http://schemas.microsoft.com/office/drawing/2014/main" id="{AB653A03-0933-6089-E1F8-0370A3097310}"/>
              </a:ext>
            </a:extLst>
          </p:cNvPr>
          <p:cNvSpPr/>
          <p:nvPr/>
        </p:nvSpPr>
        <p:spPr>
          <a:xfrm flipV="1">
            <a:off x="9993413" y="747870"/>
            <a:ext cx="685800" cy="73802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E682D56-F627-69EC-BAD2-64B100EC81A9}"/>
              </a:ext>
            </a:extLst>
          </p:cNvPr>
          <p:cNvSpPr txBox="1"/>
          <p:nvPr/>
        </p:nvSpPr>
        <p:spPr>
          <a:xfrm>
            <a:off x="74994" y="2728291"/>
            <a:ext cx="4133832" cy="2585323"/>
          </a:xfrm>
          <a:prstGeom prst="rect">
            <a:avLst/>
          </a:prstGeom>
          <a:solidFill>
            <a:schemeClr val="bg1"/>
          </a:solidFill>
          <a:ln w="28575">
            <a:solidFill>
              <a:srgbClr val="750001"/>
            </a:solidFill>
          </a:ln>
        </p:spPr>
        <p:txBody>
          <a:bodyPr wrap="square" rtlCol="0">
            <a:spAutoFit/>
          </a:bodyPr>
          <a:lstStyle/>
          <a:p>
            <a:pPr algn="just"/>
            <a:r>
              <a:rPr lang="en-GB" dirty="0"/>
              <a:t>This folder contains a .ref file within it, with </a:t>
            </a:r>
            <a:r>
              <a:rPr lang="en-US" dirty="0"/>
              <a:t>information on atomic positions or groups of atoms to which certain constraints or restraints are applied. It includes data for position restraints (where the atoms are kept at specific positions during the simulation) or bonding restraints (restraining the flexibility of certain bonds).</a:t>
            </a:r>
            <a:endParaRPr lang="en-GB" dirty="0"/>
          </a:p>
        </p:txBody>
      </p:sp>
      <p:sp>
        <p:nvSpPr>
          <p:cNvPr id="12" name="TextBox 11">
            <a:extLst>
              <a:ext uri="{FF2B5EF4-FFF2-40B4-BE49-F238E27FC236}">
                <a16:creationId xmlns:a16="http://schemas.microsoft.com/office/drawing/2014/main" id="{BDEFA974-E1D0-4F7B-741D-D040111275FB}"/>
              </a:ext>
            </a:extLst>
          </p:cNvPr>
          <p:cNvSpPr txBox="1"/>
          <p:nvPr/>
        </p:nvSpPr>
        <p:spPr>
          <a:xfrm>
            <a:off x="74994" y="5579350"/>
            <a:ext cx="4133832" cy="923330"/>
          </a:xfrm>
          <a:prstGeom prst="rect">
            <a:avLst/>
          </a:prstGeom>
          <a:solidFill>
            <a:schemeClr val="bg1"/>
          </a:solidFill>
          <a:ln w="28575">
            <a:solidFill>
              <a:srgbClr val="750001"/>
            </a:solidFill>
          </a:ln>
        </p:spPr>
        <p:txBody>
          <a:bodyPr wrap="square" rtlCol="0">
            <a:spAutoFit/>
          </a:bodyPr>
          <a:lstStyle/>
          <a:p>
            <a:pPr algn="just"/>
            <a:r>
              <a:rPr lang="en-US" dirty="0"/>
              <a:t>This file contains the coordinates of the atoms in your system at a given point in the simulation or from the initial setup.</a:t>
            </a:r>
            <a:endParaRPr lang="en-GB" dirty="0"/>
          </a:p>
        </p:txBody>
      </p:sp>
      <p:sp>
        <p:nvSpPr>
          <p:cNvPr id="10" name="TextBox 9">
            <a:extLst>
              <a:ext uri="{FF2B5EF4-FFF2-40B4-BE49-F238E27FC236}">
                <a16:creationId xmlns:a16="http://schemas.microsoft.com/office/drawing/2014/main" id="{B78744CF-B09A-3082-3CCC-45E4DAA88AD6}"/>
              </a:ext>
            </a:extLst>
          </p:cNvPr>
          <p:cNvSpPr txBox="1"/>
          <p:nvPr/>
        </p:nvSpPr>
        <p:spPr>
          <a:xfrm>
            <a:off x="4516637" y="2029466"/>
            <a:ext cx="4133832" cy="2308324"/>
          </a:xfrm>
          <a:prstGeom prst="rect">
            <a:avLst/>
          </a:prstGeom>
          <a:solidFill>
            <a:schemeClr val="bg1"/>
          </a:solidFill>
          <a:ln w="28575">
            <a:solidFill>
              <a:srgbClr val="750001"/>
            </a:solidFill>
          </a:ln>
        </p:spPr>
        <p:txBody>
          <a:bodyPr wrap="square" rtlCol="0">
            <a:spAutoFit/>
          </a:bodyPr>
          <a:lstStyle/>
          <a:p>
            <a:pPr algn="just"/>
            <a:r>
              <a:rPr lang="en-US" dirty="0"/>
              <a:t>The </a:t>
            </a:r>
            <a:r>
              <a:rPr lang="en-US" b="1" dirty="0"/>
              <a:t>.</a:t>
            </a:r>
            <a:r>
              <a:rPr lang="en-US" b="1" dirty="0" err="1"/>
              <a:t>psf</a:t>
            </a:r>
            <a:r>
              <a:rPr lang="en-US" b="1" dirty="0"/>
              <a:t> (protein structure file)</a:t>
            </a:r>
            <a:r>
              <a:rPr lang="en-US" dirty="0"/>
              <a:t> contains topological information about the system, such as the types of atoms; bonds, angles, dihedrals, and improper torsions; Masses, charges, and atom types. It is used by NAMD to interpret the system's molecular structure in a way that the software can apply the force field parameters correctly.</a:t>
            </a:r>
          </a:p>
        </p:txBody>
      </p:sp>
      <p:sp>
        <p:nvSpPr>
          <p:cNvPr id="6" name="Rectangle 5">
            <a:extLst>
              <a:ext uri="{FF2B5EF4-FFF2-40B4-BE49-F238E27FC236}">
                <a16:creationId xmlns:a16="http://schemas.microsoft.com/office/drawing/2014/main" id="{B9C3F60C-5B70-1FF3-EB97-B772CD44BE3E}"/>
              </a:ext>
            </a:extLst>
          </p:cNvPr>
          <p:cNvSpPr/>
          <p:nvPr/>
        </p:nvSpPr>
        <p:spPr>
          <a:xfrm>
            <a:off x="-2" y="810185"/>
            <a:ext cx="4374575" cy="5911289"/>
          </a:xfrm>
          <a:prstGeom prst="rect">
            <a:avLst/>
          </a:prstGeom>
          <a:solidFill>
            <a:schemeClr val="bg1">
              <a:alpha val="9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 name="TextBox 8">
            <a:extLst>
              <a:ext uri="{FF2B5EF4-FFF2-40B4-BE49-F238E27FC236}">
                <a16:creationId xmlns:a16="http://schemas.microsoft.com/office/drawing/2014/main" id="{15E01EBA-7138-4147-29D0-E59C2B552605}"/>
              </a:ext>
            </a:extLst>
          </p:cNvPr>
          <p:cNvSpPr txBox="1"/>
          <p:nvPr/>
        </p:nvSpPr>
        <p:spPr>
          <a:xfrm>
            <a:off x="4516637" y="4549676"/>
            <a:ext cx="4133832" cy="2031325"/>
          </a:xfrm>
          <a:prstGeom prst="rect">
            <a:avLst/>
          </a:prstGeom>
          <a:solidFill>
            <a:schemeClr val="bg1"/>
          </a:solidFill>
          <a:ln w="28575">
            <a:solidFill>
              <a:srgbClr val="750001"/>
            </a:solidFill>
          </a:ln>
        </p:spPr>
        <p:txBody>
          <a:bodyPr wrap="square" rtlCol="0">
            <a:spAutoFit/>
          </a:bodyPr>
          <a:lstStyle/>
          <a:p>
            <a:pPr algn="just"/>
            <a:r>
              <a:rPr lang="en-US" dirty="0"/>
              <a:t>It contains the topology and parameter files that define how atoms interact in the system according to the chosen force field. It holds the data that describes the chemical environment of the system and the potential energy functions that will be used during the MD simulation.</a:t>
            </a:r>
          </a:p>
        </p:txBody>
      </p:sp>
      <p:sp>
        <p:nvSpPr>
          <p:cNvPr id="15" name="Rectangle 14">
            <a:extLst>
              <a:ext uri="{FF2B5EF4-FFF2-40B4-BE49-F238E27FC236}">
                <a16:creationId xmlns:a16="http://schemas.microsoft.com/office/drawing/2014/main" id="{2381FCF1-200C-54BC-96EC-DE0AA7C733A8}"/>
              </a:ext>
            </a:extLst>
          </p:cNvPr>
          <p:cNvSpPr/>
          <p:nvPr/>
        </p:nvSpPr>
        <p:spPr>
          <a:xfrm>
            <a:off x="4363841" y="1862333"/>
            <a:ext cx="4374575" cy="4859141"/>
          </a:xfrm>
          <a:prstGeom prst="rect">
            <a:avLst/>
          </a:prstGeom>
          <a:solidFill>
            <a:schemeClr val="bg1">
              <a:alpha val="9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TextBox 12">
            <a:extLst>
              <a:ext uri="{FF2B5EF4-FFF2-40B4-BE49-F238E27FC236}">
                <a16:creationId xmlns:a16="http://schemas.microsoft.com/office/drawing/2014/main" id="{59B9AF76-ED7B-087B-A90C-40BE16AF127A}"/>
              </a:ext>
            </a:extLst>
          </p:cNvPr>
          <p:cNvSpPr txBox="1"/>
          <p:nvPr/>
        </p:nvSpPr>
        <p:spPr>
          <a:xfrm>
            <a:off x="4516637" y="2555047"/>
            <a:ext cx="4133832" cy="923330"/>
          </a:xfrm>
          <a:prstGeom prst="rect">
            <a:avLst/>
          </a:prstGeom>
          <a:solidFill>
            <a:schemeClr val="bg1"/>
          </a:solidFill>
          <a:ln w="28575">
            <a:solidFill>
              <a:srgbClr val="750001"/>
            </a:solidFill>
          </a:ln>
        </p:spPr>
        <p:txBody>
          <a:bodyPr wrap="square" rtlCol="0">
            <a:spAutoFit/>
          </a:bodyPr>
          <a:lstStyle/>
          <a:p>
            <a:pPr algn="just"/>
            <a:r>
              <a:rPr lang="en-US" dirty="0"/>
              <a:t>This is the production (or dynamics) input file. It contains all the input configuration to perform the “real” MD simulations.</a:t>
            </a:r>
          </a:p>
        </p:txBody>
      </p:sp>
      <p:cxnSp>
        <p:nvCxnSpPr>
          <p:cNvPr id="11" name="Elbow Connector 10">
            <a:extLst>
              <a:ext uri="{FF2B5EF4-FFF2-40B4-BE49-F238E27FC236}">
                <a16:creationId xmlns:a16="http://schemas.microsoft.com/office/drawing/2014/main" id="{91482A50-50C8-4857-FA83-904EAB43F701}"/>
              </a:ext>
            </a:extLst>
          </p:cNvPr>
          <p:cNvCxnSpPr>
            <a:cxnSpLocks/>
            <a:stCxn id="13" idx="0"/>
            <a:endCxn id="5" idx="1"/>
          </p:cNvCxnSpPr>
          <p:nvPr/>
        </p:nvCxnSpPr>
        <p:spPr>
          <a:xfrm rot="5400000" flipH="1" flipV="1">
            <a:off x="7569402" y="131036"/>
            <a:ext cx="1438163" cy="3409860"/>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71454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69E1E-44F8-F554-2D31-59D46760A9AF}"/>
            </a:ext>
          </a:extLst>
        </p:cNvPr>
        <p:cNvGrpSpPr/>
        <p:nvPr/>
      </p:nvGrpSpPr>
      <p:grpSpPr>
        <a:xfrm>
          <a:off x="0" y="0"/>
          <a:ext cx="0" cy="0"/>
          <a:chOff x="0" y="0"/>
          <a:chExt cx="0" cy="0"/>
        </a:xfrm>
      </p:grpSpPr>
      <p:pic>
        <p:nvPicPr>
          <p:cNvPr id="4" name="Picture 3" descr="A screenshot of a computer program&#10;&#10;AI-generated content may be incorrect.">
            <a:extLst>
              <a:ext uri="{FF2B5EF4-FFF2-40B4-BE49-F238E27FC236}">
                <a16:creationId xmlns:a16="http://schemas.microsoft.com/office/drawing/2014/main" id="{0FE57025-8567-80BC-EE54-4263A0476274}"/>
              </a:ext>
            </a:extLst>
          </p:cNvPr>
          <p:cNvPicPr>
            <a:picLocks noChangeAspect="1"/>
          </p:cNvPicPr>
          <p:nvPr/>
        </p:nvPicPr>
        <p:blipFill>
          <a:blip r:embed="rId2"/>
          <a:stretch>
            <a:fillRect/>
          </a:stretch>
        </p:blipFill>
        <p:spPr>
          <a:xfrm>
            <a:off x="5444045" y="0"/>
            <a:ext cx="6141378" cy="6858000"/>
          </a:xfrm>
          <a:prstGeom prst="rect">
            <a:avLst/>
          </a:prstGeom>
        </p:spPr>
      </p:pic>
      <p:sp>
        <p:nvSpPr>
          <p:cNvPr id="2" name="Slide Number Placeholder 1">
            <a:extLst>
              <a:ext uri="{FF2B5EF4-FFF2-40B4-BE49-F238E27FC236}">
                <a16:creationId xmlns:a16="http://schemas.microsoft.com/office/drawing/2014/main" id="{AD043BE0-1EB9-25A9-665B-EBE5ED55D7D8}"/>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64</a:t>
            </a:fld>
            <a:endParaRPr lang="en-DE"/>
          </a:p>
        </p:txBody>
      </p:sp>
      <p:sp>
        <p:nvSpPr>
          <p:cNvPr id="7" name="TextBox 6">
            <a:extLst>
              <a:ext uri="{FF2B5EF4-FFF2-40B4-BE49-F238E27FC236}">
                <a16:creationId xmlns:a16="http://schemas.microsoft.com/office/drawing/2014/main" id="{CB5F6230-7A94-5174-CF16-F1AA207C943C}"/>
              </a:ext>
            </a:extLst>
          </p:cNvPr>
          <p:cNvSpPr txBox="1"/>
          <p:nvPr/>
        </p:nvSpPr>
        <p:spPr>
          <a:xfrm>
            <a:off x="212976" y="218049"/>
            <a:ext cx="1553054" cy="400110"/>
          </a:xfrm>
          <a:prstGeom prst="rect">
            <a:avLst/>
          </a:prstGeom>
          <a:noFill/>
          <a:ln w="28575">
            <a:solidFill>
              <a:srgbClr val="750001"/>
            </a:solidFill>
          </a:ln>
        </p:spPr>
        <p:txBody>
          <a:bodyPr wrap="none" rtlCol="0">
            <a:spAutoFit/>
          </a:bodyPr>
          <a:lstStyle/>
          <a:p>
            <a:r>
              <a:rPr lang="en-US" sz="2000" dirty="0"/>
              <a:t>NAMD folder</a:t>
            </a:r>
          </a:p>
        </p:txBody>
      </p:sp>
      <p:sp>
        <p:nvSpPr>
          <p:cNvPr id="3" name="TextBox 2">
            <a:extLst>
              <a:ext uri="{FF2B5EF4-FFF2-40B4-BE49-F238E27FC236}">
                <a16:creationId xmlns:a16="http://schemas.microsoft.com/office/drawing/2014/main" id="{917D9DA7-EE10-0D91-22D7-293F7D9D1B2D}"/>
              </a:ext>
            </a:extLst>
          </p:cNvPr>
          <p:cNvSpPr txBox="1"/>
          <p:nvPr/>
        </p:nvSpPr>
        <p:spPr>
          <a:xfrm>
            <a:off x="84212" y="952604"/>
            <a:ext cx="4133832" cy="1754326"/>
          </a:xfrm>
          <a:prstGeom prst="rect">
            <a:avLst/>
          </a:prstGeom>
          <a:solidFill>
            <a:schemeClr val="bg1"/>
          </a:solidFill>
          <a:ln w="28575">
            <a:solidFill>
              <a:srgbClr val="750001"/>
            </a:solidFill>
          </a:ln>
        </p:spPr>
        <p:txBody>
          <a:bodyPr wrap="square" rtlCol="0">
            <a:spAutoFit/>
          </a:bodyPr>
          <a:lstStyle/>
          <a:p>
            <a:pPr algn="just"/>
            <a:r>
              <a:rPr lang="en-US" dirty="0"/>
              <a:t>This is how your production input file should look like. It is used </a:t>
            </a:r>
            <a:r>
              <a:rPr lang="en-US" b="0" i="0" u="none" strike="noStrike" dirty="0">
                <a:solidFill>
                  <a:srgbClr val="000000"/>
                </a:solidFill>
                <a:effectLst/>
                <a:latin typeface="-webkit-standard"/>
              </a:rPr>
              <a:t>to run the actual molecular dynamics simulation after the equilibration step. It contains all the necessary settings for a longer-lasting simulation.</a:t>
            </a:r>
            <a:endParaRPr lang="en-US" dirty="0"/>
          </a:p>
        </p:txBody>
      </p:sp>
    </p:spTree>
    <p:extLst>
      <p:ext uri="{BB962C8B-B14F-4D97-AF65-F5344CB8AC3E}">
        <p14:creationId xmlns:p14="http://schemas.microsoft.com/office/powerpoint/2010/main" val="26711031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FE759-5EA2-1D6D-41F8-BF09E6383E30}"/>
            </a:ext>
          </a:extLst>
        </p:cNvPr>
        <p:cNvGrpSpPr/>
        <p:nvPr/>
      </p:nvGrpSpPr>
      <p:grpSpPr>
        <a:xfrm>
          <a:off x="0" y="0"/>
          <a:ext cx="0" cy="0"/>
          <a:chOff x="0" y="0"/>
          <a:chExt cx="0" cy="0"/>
        </a:xfrm>
      </p:grpSpPr>
      <p:pic>
        <p:nvPicPr>
          <p:cNvPr id="4" name="Picture 3" descr="A screenshot of a computer program&#10;&#10;AI-generated content may be incorrect.">
            <a:extLst>
              <a:ext uri="{FF2B5EF4-FFF2-40B4-BE49-F238E27FC236}">
                <a16:creationId xmlns:a16="http://schemas.microsoft.com/office/drawing/2014/main" id="{8D54A44B-ADA8-0E85-864F-1C1F8E19928A}"/>
              </a:ext>
            </a:extLst>
          </p:cNvPr>
          <p:cNvPicPr>
            <a:picLocks noChangeAspect="1"/>
          </p:cNvPicPr>
          <p:nvPr/>
        </p:nvPicPr>
        <p:blipFill>
          <a:blip r:embed="rId2"/>
          <a:stretch>
            <a:fillRect/>
          </a:stretch>
        </p:blipFill>
        <p:spPr>
          <a:xfrm>
            <a:off x="5444045" y="0"/>
            <a:ext cx="6141378" cy="6858000"/>
          </a:xfrm>
          <a:prstGeom prst="rect">
            <a:avLst/>
          </a:prstGeom>
        </p:spPr>
      </p:pic>
      <p:sp>
        <p:nvSpPr>
          <p:cNvPr id="2" name="Slide Number Placeholder 1">
            <a:extLst>
              <a:ext uri="{FF2B5EF4-FFF2-40B4-BE49-F238E27FC236}">
                <a16:creationId xmlns:a16="http://schemas.microsoft.com/office/drawing/2014/main" id="{672C3A64-F67D-1340-B831-3F6AA2E70568}"/>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65</a:t>
            </a:fld>
            <a:endParaRPr lang="en-DE"/>
          </a:p>
        </p:txBody>
      </p:sp>
      <p:sp>
        <p:nvSpPr>
          <p:cNvPr id="7" name="TextBox 6">
            <a:extLst>
              <a:ext uri="{FF2B5EF4-FFF2-40B4-BE49-F238E27FC236}">
                <a16:creationId xmlns:a16="http://schemas.microsoft.com/office/drawing/2014/main" id="{30568DBB-C67B-93A1-5824-63FBCC643355}"/>
              </a:ext>
            </a:extLst>
          </p:cNvPr>
          <p:cNvSpPr txBox="1"/>
          <p:nvPr/>
        </p:nvSpPr>
        <p:spPr>
          <a:xfrm>
            <a:off x="212976" y="218049"/>
            <a:ext cx="1553054" cy="400110"/>
          </a:xfrm>
          <a:prstGeom prst="rect">
            <a:avLst/>
          </a:prstGeom>
          <a:noFill/>
          <a:ln w="28575">
            <a:solidFill>
              <a:srgbClr val="750001"/>
            </a:solidFill>
          </a:ln>
        </p:spPr>
        <p:txBody>
          <a:bodyPr wrap="none" rtlCol="0">
            <a:spAutoFit/>
          </a:bodyPr>
          <a:lstStyle/>
          <a:p>
            <a:r>
              <a:rPr lang="en-US" sz="2000" dirty="0"/>
              <a:t>NAMD folder</a:t>
            </a:r>
          </a:p>
        </p:txBody>
      </p:sp>
      <p:sp>
        <p:nvSpPr>
          <p:cNvPr id="5" name="Rectangle 4">
            <a:extLst>
              <a:ext uri="{FF2B5EF4-FFF2-40B4-BE49-F238E27FC236}">
                <a16:creationId xmlns:a16="http://schemas.microsoft.com/office/drawing/2014/main" id="{030C219D-3BF5-F085-8A68-809CEF688502}"/>
              </a:ext>
            </a:extLst>
          </p:cNvPr>
          <p:cNvSpPr/>
          <p:nvPr/>
        </p:nvSpPr>
        <p:spPr>
          <a:xfrm flipV="1">
            <a:off x="5444044" y="1288973"/>
            <a:ext cx="5528755" cy="112637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a:extLst>
              <a:ext uri="{FF2B5EF4-FFF2-40B4-BE49-F238E27FC236}">
                <a16:creationId xmlns:a16="http://schemas.microsoft.com/office/drawing/2014/main" id="{36A0D195-F968-38A3-209B-53596FB39713}"/>
              </a:ext>
            </a:extLst>
          </p:cNvPr>
          <p:cNvCxnSpPr>
            <a:cxnSpLocks/>
            <a:stCxn id="6" idx="3"/>
            <a:endCxn id="5" idx="1"/>
          </p:cNvCxnSpPr>
          <p:nvPr/>
        </p:nvCxnSpPr>
        <p:spPr>
          <a:xfrm flipV="1">
            <a:off x="4218044" y="1852160"/>
            <a:ext cx="1226000" cy="1732244"/>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1A849BA-EE09-6698-529B-A13E9268C738}"/>
              </a:ext>
            </a:extLst>
          </p:cNvPr>
          <p:cNvSpPr txBox="1"/>
          <p:nvPr/>
        </p:nvSpPr>
        <p:spPr>
          <a:xfrm>
            <a:off x="84212" y="952604"/>
            <a:ext cx="4133832" cy="1754326"/>
          </a:xfrm>
          <a:prstGeom prst="rect">
            <a:avLst/>
          </a:prstGeom>
          <a:solidFill>
            <a:schemeClr val="bg1"/>
          </a:solidFill>
          <a:ln w="28575">
            <a:solidFill>
              <a:srgbClr val="750001"/>
            </a:solidFill>
          </a:ln>
        </p:spPr>
        <p:txBody>
          <a:bodyPr wrap="square" rtlCol="0">
            <a:spAutoFit/>
          </a:bodyPr>
          <a:lstStyle/>
          <a:p>
            <a:pPr algn="just"/>
            <a:r>
              <a:rPr lang="en-US" dirty="0"/>
              <a:t>This how your production input file should look like. It is used </a:t>
            </a:r>
            <a:r>
              <a:rPr lang="en-US" b="0" i="0" u="none" strike="noStrike" dirty="0">
                <a:solidFill>
                  <a:srgbClr val="000000"/>
                </a:solidFill>
                <a:effectLst/>
                <a:latin typeface="-webkit-standard"/>
              </a:rPr>
              <a:t>to run the actual molecular dynamics simulation after the equilibration step. It contains all the necessary settings for a longer-lasting simulation.</a:t>
            </a:r>
            <a:endParaRPr lang="en-US" dirty="0"/>
          </a:p>
        </p:txBody>
      </p:sp>
      <p:sp>
        <p:nvSpPr>
          <p:cNvPr id="6" name="TextBox 5">
            <a:extLst>
              <a:ext uri="{FF2B5EF4-FFF2-40B4-BE49-F238E27FC236}">
                <a16:creationId xmlns:a16="http://schemas.microsoft.com/office/drawing/2014/main" id="{72072D02-CBDC-EE14-29D7-89EF927DFF2A}"/>
              </a:ext>
            </a:extLst>
          </p:cNvPr>
          <p:cNvSpPr txBox="1"/>
          <p:nvPr/>
        </p:nvSpPr>
        <p:spPr>
          <a:xfrm>
            <a:off x="84212" y="2984239"/>
            <a:ext cx="4133832" cy="1200329"/>
          </a:xfrm>
          <a:prstGeom prst="rect">
            <a:avLst/>
          </a:prstGeom>
          <a:solidFill>
            <a:schemeClr val="bg1"/>
          </a:solidFill>
          <a:ln w="28575">
            <a:solidFill>
              <a:srgbClr val="750001"/>
            </a:solidFill>
          </a:ln>
        </p:spPr>
        <p:txBody>
          <a:bodyPr wrap="square" rtlCol="0">
            <a:spAutoFit/>
          </a:bodyPr>
          <a:lstStyle/>
          <a:p>
            <a:pPr algn="just"/>
            <a:r>
              <a:rPr lang="en-US" b="0" i="0" u="none" strike="noStrike" dirty="0">
                <a:solidFill>
                  <a:srgbClr val="000000"/>
                </a:solidFill>
                <a:effectLst/>
                <a:latin typeface="-webkit-standard"/>
              </a:rPr>
              <a:t>Most of the parameters are the same as before in equilibration, but here you can also set how frequently the trajectory of your system is saved.</a:t>
            </a:r>
            <a:endParaRPr lang="en-US" dirty="0"/>
          </a:p>
        </p:txBody>
      </p:sp>
      <p:sp>
        <p:nvSpPr>
          <p:cNvPr id="8" name="Rectangle 7">
            <a:extLst>
              <a:ext uri="{FF2B5EF4-FFF2-40B4-BE49-F238E27FC236}">
                <a16:creationId xmlns:a16="http://schemas.microsoft.com/office/drawing/2014/main" id="{D57C9660-E21C-2780-D434-47EFE0A2D5D1}"/>
              </a:ext>
            </a:extLst>
          </p:cNvPr>
          <p:cNvSpPr/>
          <p:nvPr/>
        </p:nvSpPr>
        <p:spPr>
          <a:xfrm>
            <a:off x="-2" y="749508"/>
            <a:ext cx="4437091" cy="2098623"/>
          </a:xfrm>
          <a:prstGeom prst="rect">
            <a:avLst/>
          </a:prstGeom>
          <a:solidFill>
            <a:schemeClr val="bg1">
              <a:alpha val="94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9546961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B8569-D129-1F9D-A993-E67B01CB70AF}"/>
            </a:ext>
          </a:extLst>
        </p:cNvPr>
        <p:cNvGrpSpPr/>
        <p:nvPr/>
      </p:nvGrpSpPr>
      <p:grpSpPr>
        <a:xfrm>
          <a:off x="0" y="0"/>
          <a:ext cx="0" cy="0"/>
          <a:chOff x="0" y="0"/>
          <a:chExt cx="0" cy="0"/>
        </a:xfrm>
      </p:grpSpPr>
      <p:pic>
        <p:nvPicPr>
          <p:cNvPr id="6" name="Picture 5" descr="A screenshot of a computer program&#10;&#10;AI-generated content may be incorrect.">
            <a:extLst>
              <a:ext uri="{FF2B5EF4-FFF2-40B4-BE49-F238E27FC236}">
                <a16:creationId xmlns:a16="http://schemas.microsoft.com/office/drawing/2014/main" id="{02BE5D79-A33B-9583-C67B-22A269AC719D}"/>
              </a:ext>
            </a:extLst>
          </p:cNvPr>
          <p:cNvPicPr>
            <a:picLocks noChangeAspect="1"/>
          </p:cNvPicPr>
          <p:nvPr/>
        </p:nvPicPr>
        <p:blipFill>
          <a:blip r:embed="rId2"/>
          <a:stretch>
            <a:fillRect/>
          </a:stretch>
        </p:blipFill>
        <p:spPr>
          <a:xfrm>
            <a:off x="5435580" y="0"/>
            <a:ext cx="6364788" cy="6858000"/>
          </a:xfrm>
          <a:prstGeom prst="rect">
            <a:avLst/>
          </a:prstGeom>
        </p:spPr>
      </p:pic>
      <p:sp>
        <p:nvSpPr>
          <p:cNvPr id="2" name="Slide Number Placeholder 1">
            <a:extLst>
              <a:ext uri="{FF2B5EF4-FFF2-40B4-BE49-F238E27FC236}">
                <a16:creationId xmlns:a16="http://schemas.microsoft.com/office/drawing/2014/main" id="{BBE53598-5143-3147-7AFF-C8F6B0DBDE24}"/>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66</a:t>
            </a:fld>
            <a:endParaRPr lang="en-DE"/>
          </a:p>
        </p:txBody>
      </p:sp>
      <p:sp>
        <p:nvSpPr>
          <p:cNvPr id="7" name="TextBox 6">
            <a:extLst>
              <a:ext uri="{FF2B5EF4-FFF2-40B4-BE49-F238E27FC236}">
                <a16:creationId xmlns:a16="http://schemas.microsoft.com/office/drawing/2014/main" id="{74AD2BB3-290B-D51A-9836-0BCCA08A5450}"/>
              </a:ext>
            </a:extLst>
          </p:cNvPr>
          <p:cNvSpPr txBox="1"/>
          <p:nvPr/>
        </p:nvSpPr>
        <p:spPr>
          <a:xfrm>
            <a:off x="212976" y="218049"/>
            <a:ext cx="1553054" cy="400110"/>
          </a:xfrm>
          <a:prstGeom prst="rect">
            <a:avLst/>
          </a:prstGeom>
          <a:noFill/>
          <a:ln w="28575">
            <a:solidFill>
              <a:srgbClr val="750001"/>
            </a:solidFill>
          </a:ln>
        </p:spPr>
        <p:txBody>
          <a:bodyPr wrap="none" rtlCol="0">
            <a:spAutoFit/>
          </a:bodyPr>
          <a:lstStyle/>
          <a:p>
            <a:r>
              <a:rPr lang="en-US" sz="2000" dirty="0"/>
              <a:t>NAMD folder</a:t>
            </a:r>
          </a:p>
        </p:txBody>
      </p:sp>
    </p:spTree>
    <p:extLst>
      <p:ext uri="{BB962C8B-B14F-4D97-AF65-F5344CB8AC3E}">
        <p14:creationId xmlns:p14="http://schemas.microsoft.com/office/powerpoint/2010/main" val="13639074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FFE058-9662-1767-3BD4-7714C4229443}"/>
            </a:ext>
          </a:extLst>
        </p:cNvPr>
        <p:cNvGrpSpPr/>
        <p:nvPr/>
      </p:nvGrpSpPr>
      <p:grpSpPr>
        <a:xfrm>
          <a:off x="0" y="0"/>
          <a:ext cx="0" cy="0"/>
          <a:chOff x="0" y="0"/>
          <a:chExt cx="0" cy="0"/>
        </a:xfrm>
      </p:grpSpPr>
      <p:pic>
        <p:nvPicPr>
          <p:cNvPr id="6" name="Picture 5" descr="A screenshot of a computer program&#10;&#10;AI-generated content may be incorrect.">
            <a:extLst>
              <a:ext uri="{FF2B5EF4-FFF2-40B4-BE49-F238E27FC236}">
                <a16:creationId xmlns:a16="http://schemas.microsoft.com/office/drawing/2014/main" id="{A41D7E56-BA39-33CC-9A48-E5470EA3510D}"/>
              </a:ext>
            </a:extLst>
          </p:cNvPr>
          <p:cNvPicPr>
            <a:picLocks noChangeAspect="1"/>
          </p:cNvPicPr>
          <p:nvPr/>
        </p:nvPicPr>
        <p:blipFill>
          <a:blip r:embed="rId2"/>
          <a:stretch>
            <a:fillRect/>
          </a:stretch>
        </p:blipFill>
        <p:spPr>
          <a:xfrm>
            <a:off x="5435580" y="0"/>
            <a:ext cx="6364788" cy="6858000"/>
          </a:xfrm>
          <a:prstGeom prst="rect">
            <a:avLst/>
          </a:prstGeom>
        </p:spPr>
      </p:pic>
      <p:sp>
        <p:nvSpPr>
          <p:cNvPr id="2" name="Slide Number Placeholder 1">
            <a:extLst>
              <a:ext uri="{FF2B5EF4-FFF2-40B4-BE49-F238E27FC236}">
                <a16:creationId xmlns:a16="http://schemas.microsoft.com/office/drawing/2014/main" id="{491DC40D-B04D-C1DC-0B08-590D8F889813}"/>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67</a:t>
            </a:fld>
            <a:endParaRPr lang="en-DE"/>
          </a:p>
        </p:txBody>
      </p:sp>
      <p:sp>
        <p:nvSpPr>
          <p:cNvPr id="7" name="TextBox 6">
            <a:extLst>
              <a:ext uri="{FF2B5EF4-FFF2-40B4-BE49-F238E27FC236}">
                <a16:creationId xmlns:a16="http://schemas.microsoft.com/office/drawing/2014/main" id="{DB62BE20-BBC1-B17D-3F58-A27C9D4EFC9C}"/>
              </a:ext>
            </a:extLst>
          </p:cNvPr>
          <p:cNvSpPr txBox="1"/>
          <p:nvPr/>
        </p:nvSpPr>
        <p:spPr>
          <a:xfrm>
            <a:off x="212976" y="218049"/>
            <a:ext cx="1553054" cy="400110"/>
          </a:xfrm>
          <a:prstGeom prst="rect">
            <a:avLst/>
          </a:prstGeom>
          <a:noFill/>
          <a:ln w="28575">
            <a:solidFill>
              <a:srgbClr val="750001"/>
            </a:solidFill>
          </a:ln>
        </p:spPr>
        <p:txBody>
          <a:bodyPr wrap="none" rtlCol="0">
            <a:spAutoFit/>
          </a:bodyPr>
          <a:lstStyle/>
          <a:p>
            <a:r>
              <a:rPr lang="en-US" sz="2000" dirty="0"/>
              <a:t>NAMD folder</a:t>
            </a:r>
          </a:p>
        </p:txBody>
      </p:sp>
      <p:sp>
        <p:nvSpPr>
          <p:cNvPr id="5" name="Rectangle 4">
            <a:extLst>
              <a:ext uri="{FF2B5EF4-FFF2-40B4-BE49-F238E27FC236}">
                <a16:creationId xmlns:a16="http://schemas.microsoft.com/office/drawing/2014/main" id="{0EC00CCB-1570-E5B6-70D8-DCAE243FBF25}"/>
              </a:ext>
            </a:extLst>
          </p:cNvPr>
          <p:cNvSpPr/>
          <p:nvPr/>
        </p:nvSpPr>
        <p:spPr>
          <a:xfrm flipV="1">
            <a:off x="5435580" y="6492873"/>
            <a:ext cx="1681316" cy="36512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a:extLst>
              <a:ext uri="{FF2B5EF4-FFF2-40B4-BE49-F238E27FC236}">
                <a16:creationId xmlns:a16="http://schemas.microsoft.com/office/drawing/2014/main" id="{D6327F0D-94E4-BF3E-DF1C-0319A2307EB6}"/>
              </a:ext>
            </a:extLst>
          </p:cNvPr>
          <p:cNvCxnSpPr>
            <a:cxnSpLocks/>
            <a:stCxn id="3" idx="3"/>
            <a:endCxn id="5" idx="1"/>
          </p:cNvCxnSpPr>
          <p:nvPr/>
        </p:nvCxnSpPr>
        <p:spPr>
          <a:xfrm>
            <a:off x="4218044" y="2519128"/>
            <a:ext cx="1217536" cy="4156308"/>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62F119E-9C53-DD94-A3F2-45551E9B7019}"/>
              </a:ext>
            </a:extLst>
          </p:cNvPr>
          <p:cNvSpPr txBox="1"/>
          <p:nvPr/>
        </p:nvSpPr>
        <p:spPr>
          <a:xfrm>
            <a:off x="84212" y="1918963"/>
            <a:ext cx="4133832" cy="1200329"/>
          </a:xfrm>
          <a:prstGeom prst="rect">
            <a:avLst/>
          </a:prstGeom>
          <a:solidFill>
            <a:schemeClr val="bg1"/>
          </a:solidFill>
          <a:ln w="28575">
            <a:solidFill>
              <a:srgbClr val="750001"/>
            </a:solidFill>
          </a:ln>
        </p:spPr>
        <p:txBody>
          <a:bodyPr wrap="square" rtlCol="0">
            <a:spAutoFit/>
          </a:bodyPr>
          <a:lstStyle/>
          <a:p>
            <a:pPr algn="just"/>
            <a:r>
              <a:rPr lang="en-US" dirty="0"/>
              <a:t>The length of your simulation will be defined by this parameters. Keep in mind that 500,000 steps represents 1 ns of MD simulation.</a:t>
            </a:r>
          </a:p>
        </p:txBody>
      </p:sp>
    </p:spTree>
    <p:extLst>
      <p:ext uri="{BB962C8B-B14F-4D97-AF65-F5344CB8AC3E}">
        <p14:creationId xmlns:p14="http://schemas.microsoft.com/office/powerpoint/2010/main" val="24704461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DFB46-F179-1413-D066-C67B58732CF9}"/>
            </a:ext>
          </a:extLst>
        </p:cNvPr>
        <p:cNvGrpSpPr/>
        <p:nvPr/>
      </p:nvGrpSpPr>
      <p:grpSpPr>
        <a:xfrm>
          <a:off x="0" y="0"/>
          <a:ext cx="0" cy="0"/>
          <a:chOff x="0" y="0"/>
          <a:chExt cx="0" cy="0"/>
        </a:xfrm>
      </p:grpSpPr>
      <p:pic>
        <p:nvPicPr>
          <p:cNvPr id="6" name="Picture 5" descr="A screenshot of a computer program&#10;&#10;AI-generated content may be incorrect.">
            <a:extLst>
              <a:ext uri="{FF2B5EF4-FFF2-40B4-BE49-F238E27FC236}">
                <a16:creationId xmlns:a16="http://schemas.microsoft.com/office/drawing/2014/main" id="{64FCED4D-2A0D-7EDF-86E3-2A0C50EBE5BF}"/>
              </a:ext>
            </a:extLst>
          </p:cNvPr>
          <p:cNvPicPr>
            <a:picLocks noChangeAspect="1"/>
          </p:cNvPicPr>
          <p:nvPr/>
        </p:nvPicPr>
        <p:blipFill>
          <a:blip r:embed="rId2"/>
          <a:stretch>
            <a:fillRect/>
          </a:stretch>
        </p:blipFill>
        <p:spPr>
          <a:xfrm>
            <a:off x="5435580" y="0"/>
            <a:ext cx="6364788" cy="6858000"/>
          </a:xfrm>
          <a:prstGeom prst="rect">
            <a:avLst/>
          </a:prstGeom>
        </p:spPr>
      </p:pic>
      <p:sp>
        <p:nvSpPr>
          <p:cNvPr id="2" name="Slide Number Placeholder 1">
            <a:extLst>
              <a:ext uri="{FF2B5EF4-FFF2-40B4-BE49-F238E27FC236}">
                <a16:creationId xmlns:a16="http://schemas.microsoft.com/office/drawing/2014/main" id="{BDD71D50-BF20-8B3E-95D3-9C845C02FED9}"/>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68</a:t>
            </a:fld>
            <a:endParaRPr lang="en-DE"/>
          </a:p>
        </p:txBody>
      </p:sp>
      <p:sp>
        <p:nvSpPr>
          <p:cNvPr id="7" name="TextBox 6">
            <a:extLst>
              <a:ext uri="{FF2B5EF4-FFF2-40B4-BE49-F238E27FC236}">
                <a16:creationId xmlns:a16="http://schemas.microsoft.com/office/drawing/2014/main" id="{8A62F926-8621-C4CE-751C-83416EC31F1B}"/>
              </a:ext>
            </a:extLst>
          </p:cNvPr>
          <p:cNvSpPr txBox="1"/>
          <p:nvPr/>
        </p:nvSpPr>
        <p:spPr>
          <a:xfrm>
            <a:off x="212976" y="218049"/>
            <a:ext cx="1553054" cy="400110"/>
          </a:xfrm>
          <a:prstGeom prst="rect">
            <a:avLst/>
          </a:prstGeom>
          <a:noFill/>
          <a:ln w="28575">
            <a:solidFill>
              <a:srgbClr val="750001"/>
            </a:solidFill>
          </a:ln>
        </p:spPr>
        <p:txBody>
          <a:bodyPr wrap="none" rtlCol="0">
            <a:spAutoFit/>
          </a:bodyPr>
          <a:lstStyle/>
          <a:p>
            <a:r>
              <a:rPr lang="en-US" sz="2000" dirty="0"/>
              <a:t>NAMD folder</a:t>
            </a:r>
          </a:p>
        </p:txBody>
      </p:sp>
      <p:sp>
        <p:nvSpPr>
          <p:cNvPr id="3" name="TextBox 2">
            <a:extLst>
              <a:ext uri="{FF2B5EF4-FFF2-40B4-BE49-F238E27FC236}">
                <a16:creationId xmlns:a16="http://schemas.microsoft.com/office/drawing/2014/main" id="{383DDD73-F6CB-D678-87B2-A4E8A48E7B81}"/>
              </a:ext>
            </a:extLst>
          </p:cNvPr>
          <p:cNvSpPr txBox="1"/>
          <p:nvPr/>
        </p:nvSpPr>
        <p:spPr>
          <a:xfrm>
            <a:off x="84212" y="1918963"/>
            <a:ext cx="4133832" cy="1200329"/>
          </a:xfrm>
          <a:prstGeom prst="rect">
            <a:avLst/>
          </a:prstGeom>
          <a:solidFill>
            <a:schemeClr val="bg1"/>
          </a:solidFill>
          <a:ln w="28575">
            <a:solidFill>
              <a:srgbClr val="750001"/>
            </a:solidFill>
          </a:ln>
        </p:spPr>
        <p:txBody>
          <a:bodyPr wrap="square" rtlCol="0">
            <a:spAutoFit/>
          </a:bodyPr>
          <a:lstStyle/>
          <a:p>
            <a:pPr algn="just"/>
            <a:r>
              <a:rPr lang="en-US" dirty="0"/>
              <a:t>The length of your simulation will be defined by this parameters. Keep in mind that 500,000 steps represents 1 ns of MD simulation.</a:t>
            </a:r>
          </a:p>
        </p:txBody>
      </p:sp>
      <p:sp>
        <p:nvSpPr>
          <p:cNvPr id="14" name="TextBox 13">
            <a:extLst>
              <a:ext uri="{FF2B5EF4-FFF2-40B4-BE49-F238E27FC236}">
                <a16:creationId xmlns:a16="http://schemas.microsoft.com/office/drawing/2014/main" id="{F1703394-7CA4-232F-2157-5B0360569FB6}"/>
              </a:ext>
            </a:extLst>
          </p:cNvPr>
          <p:cNvSpPr txBox="1"/>
          <p:nvPr/>
        </p:nvSpPr>
        <p:spPr>
          <a:xfrm>
            <a:off x="84212" y="3719457"/>
            <a:ext cx="4133832" cy="1754326"/>
          </a:xfrm>
          <a:prstGeom prst="rect">
            <a:avLst/>
          </a:prstGeom>
          <a:solidFill>
            <a:schemeClr val="bg1"/>
          </a:solidFill>
          <a:ln w="28575">
            <a:solidFill>
              <a:srgbClr val="750001"/>
            </a:solidFill>
          </a:ln>
        </p:spPr>
        <p:txBody>
          <a:bodyPr wrap="square" rtlCol="0">
            <a:spAutoFit/>
          </a:bodyPr>
          <a:lstStyle/>
          <a:p>
            <a:pPr algn="just"/>
            <a:r>
              <a:rPr lang="en-US" b="0" i="0" u="none" strike="noStrike" dirty="0">
                <a:solidFill>
                  <a:srgbClr val="000000"/>
                </a:solidFill>
                <a:effectLst/>
                <a:latin typeface="-webkit-standard"/>
              </a:rPr>
              <a:t>For this tutorial, we recommend leaving the parameters as they are, but you may change them if you wish. Please note the total simulation time you set, as server performance may vary depending on demand.</a:t>
            </a:r>
            <a:endParaRPr lang="en-US" dirty="0"/>
          </a:p>
        </p:txBody>
      </p:sp>
      <p:sp>
        <p:nvSpPr>
          <p:cNvPr id="4" name="Rectangle 3">
            <a:extLst>
              <a:ext uri="{FF2B5EF4-FFF2-40B4-BE49-F238E27FC236}">
                <a16:creationId xmlns:a16="http://schemas.microsoft.com/office/drawing/2014/main" id="{9137EA4A-62D2-F96A-590F-5EF91FA4B9BB}"/>
              </a:ext>
            </a:extLst>
          </p:cNvPr>
          <p:cNvSpPr/>
          <p:nvPr/>
        </p:nvSpPr>
        <p:spPr>
          <a:xfrm>
            <a:off x="-2" y="1259171"/>
            <a:ext cx="4437091" cy="2098623"/>
          </a:xfrm>
          <a:prstGeom prst="rect">
            <a:avLst/>
          </a:prstGeom>
          <a:solidFill>
            <a:schemeClr val="bg1">
              <a:alpha val="94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6234615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5462C-A6F1-6303-E681-5D71FE1BCDD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D2C7C8-8E23-AE71-F9D8-3610421F5689}"/>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69</a:t>
            </a:fld>
            <a:endParaRPr lang="en-DE"/>
          </a:p>
        </p:txBody>
      </p:sp>
      <p:sp>
        <p:nvSpPr>
          <p:cNvPr id="7" name="TextBox 6">
            <a:extLst>
              <a:ext uri="{FF2B5EF4-FFF2-40B4-BE49-F238E27FC236}">
                <a16:creationId xmlns:a16="http://schemas.microsoft.com/office/drawing/2014/main" id="{9C30A26B-1527-AE28-A574-FCDA2C8DA60B}"/>
              </a:ext>
            </a:extLst>
          </p:cNvPr>
          <p:cNvSpPr txBox="1"/>
          <p:nvPr/>
        </p:nvSpPr>
        <p:spPr>
          <a:xfrm>
            <a:off x="212976" y="218049"/>
            <a:ext cx="2721194" cy="400110"/>
          </a:xfrm>
          <a:prstGeom prst="rect">
            <a:avLst/>
          </a:prstGeom>
          <a:noFill/>
          <a:ln w="28575">
            <a:solidFill>
              <a:srgbClr val="750001"/>
            </a:solidFill>
          </a:ln>
        </p:spPr>
        <p:txBody>
          <a:bodyPr wrap="none" rtlCol="0">
            <a:spAutoFit/>
          </a:bodyPr>
          <a:lstStyle/>
          <a:p>
            <a:r>
              <a:rPr lang="en-US" sz="2000" dirty="0"/>
              <a:t>Uploading files to server</a:t>
            </a:r>
          </a:p>
        </p:txBody>
      </p:sp>
      <p:pic>
        <p:nvPicPr>
          <p:cNvPr id="8" name="Picture 7" descr="A screenshot of a computer&#10;&#10;AI-generated content may be incorrect.">
            <a:extLst>
              <a:ext uri="{FF2B5EF4-FFF2-40B4-BE49-F238E27FC236}">
                <a16:creationId xmlns:a16="http://schemas.microsoft.com/office/drawing/2014/main" id="{2D4BFB6F-B5D4-8C6D-BE94-B6E7C829BFEE}"/>
              </a:ext>
            </a:extLst>
          </p:cNvPr>
          <p:cNvPicPr>
            <a:picLocks noChangeAspect="1"/>
          </p:cNvPicPr>
          <p:nvPr/>
        </p:nvPicPr>
        <p:blipFill>
          <a:blip r:embed="rId2"/>
          <a:stretch>
            <a:fillRect/>
          </a:stretch>
        </p:blipFill>
        <p:spPr>
          <a:xfrm>
            <a:off x="4445176" y="852473"/>
            <a:ext cx="7655496" cy="5153054"/>
          </a:xfrm>
          <a:prstGeom prst="rect">
            <a:avLst/>
          </a:prstGeom>
        </p:spPr>
      </p:pic>
      <p:sp>
        <p:nvSpPr>
          <p:cNvPr id="15" name="TextBox 14">
            <a:extLst>
              <a:ext uri="{FF2B5EF4-FFF2-40B4-BE49-F238E27FC236}">
                <a16:creationId xmlns:a16="http://schemas.microsoft.com/office/drawing/2014/main" id="{28D90E99-16BA-9516-7FB6-E0F43CFADA89}"/>
              </a:ext>
            </a:extLst>
          </p:cNvPr>
          <p:cNvSpPr txBox="1"/>
          <p:nvPr/>
        </p:nvSpPr>
        <p:spPr>
          <a:xfrm>
            <a:off x="91328" y="1336019"/>
            <a:ext cx="4133832" cy="923330"/>
          </a:xfrm>
          <a:prstGeom prst="rect">
            <a:avLst/>
          </a:prstGeom>
          <a:solidFill>
            <a:schemeClr val="bg1"/>
          </a:solidFill>
          <a:ln w="28575">
            <a:solidFill>
              <a:srgbClr val="750001"/>
            </a:solidFill>
          </a:ln>
        </p:spPr>
        <p:txBody>
          <a:bodyPr wrap="square" rtlCol="0">
            <a:spAutoFit/>
          </a:bodyPr>
          <a:lstStyle/>
          <a:p>
            <a:pPr algn="just"/>
            <a:r>
              <a:rPr lang="en-US" b="0" i="0" u="none" strike="noStrike" dirty="0">
                <a:solidFill>
                  <a:srgbClr val="000000"/>
                </a:solidFill>
                <a:effectLst/>
                <a:latin typeface="-webkit-standard"/>
              </a:rPr>
              <a:t>We will upload the files you obtained from CHARMM-GUI to the server. First, log in to WinSCP to make this transfer easier.</a:t>
            </a:r>
            <a:endParaRPr lang="en-US" dirty="0"/>
          </a:p>
        </p:txBody>
      </p:sp>
      <p:sp>
        <p:nvSpPr>
          <p:cNvPr id="3" name="Rectangle 2">
            <a:extLst>
              <a:ext uri="{FF2B5EF4-FFF2-40B4-BE49-F238E27FC236}">
                <a16:creationId xmlns:a16="http://schemas.microsoft.com/office/drawing/2014/main" id="{7FA0635C-8110-F702-1947-0D57AE9A1422}"/>
              </a:ext>
            </a:extLst>
          </p:cNvPr>
          <p:cNvSpPr/>
          <p:nvPr/>
        </p:nvSpPr>
        <p:spPr>
          <a:xfrm flipV="1">
            <a:off x="7875126" y="2404532"/>
            <a:ext cx="2939629" cy="28222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56C95EC-21A2-E071-18CC-837324970809}"/>
              </a:ext>
            </a:extLst>
          </p:cNvPr>
          <p:cNvSpPr/>
          <p:nvPr/>
        </p:nvSpPr>
        <p:spPr>
          <a:xfrm flipV="1">
            <a:off x="7897704" y="3010412"/>
            <a:ext cx="1968785" cy="28222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5888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10400-344A-665A-4618-A19F97F6EB74}"/>
            </a:ext>
          </a:extLst>
        </p:cNvPr>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BFCE34FF-BF9E-F772-0511-D14BDA2433EE}"/>
              </a:ext>
            </a:extLst>
          </p:cNvPr>
          <p:cNvPicPr>
            <a:picLocks noChangeAspect="1"/>
          </p:cNvPicPr>
          <p:nvPr/>
        </p:nvPicPr>
        <p:blipFill>
          <a:blip r:embed="rId2"/>
          <a:stretch>
            <a:fillRect/>
          </a:stretch>
        </p:blipFill>
        <p:spPr>
          <a:xfrm>
            <a:off x="28136" y="1729334"/>
            <a:ext cx="9771278" cy="5114597"/>
          </a:xfrm>
          <a:prstGeom prst="rect">
            <a:avLst/>
          </a:prstGeom>
        </p:spPr>
      </p:pic>
      <p:sp>
        <p:nvSpPr>
          <p:cNvPr id="5" name="TextBox 4">
            <a:extLst>
              <a:ext uri="{FF2B5EF4-FFF2-40B4-BE49-F238E27FC236}">
                <a16:creationId xmlns:a16="http://schemas.microsoft.com/office/drawing/2014/main" id="{3BBF4D42-353F-3097-42DD-A8BB783ABD24}"/>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6" name="TextBox 5">
            <a:extLst>
              <a:ext uri="{FF2B5EF4-FFF2-40B4-BE49-F238E27FC236}">
                <a16:creationId xmlns:a16="http://schemas.microsoft.com/office/drawing/2014/main" id="{55F1EBCA-8022-5FF6-D36F-A43AC46A9D49}"/>
              </a:ext>
            </a:extLst>
          </p:cNvPr>
          <p:cNvSpPr txBox="1"/>
          <p:nvPr/>
        </p:nvSpPr>
        <p:spPr>
          <a:xfrm>
            <a:off x="78441" y="912160"/>
            <a:ext cx="5196944" cy="646331"/>
          </a:xfrm>
          <a:prstGeom prst="rect">
            <a:avLst/>
          </a:prstGeom>
          <a:noFill/>
          <a:ln w="28575">
            <a:solidFill>
              <a:srgbClr val="750001"/>
            </a:solidFill>
          </a:ln>
        </p:spPr>
        <p:txBody>
          <a:bodyPr wrap="square" rtlCol="0">
            <a:spAutoFit/>
          </a:bodyPr>
          <a:lstStyle/>
          <a:p>
            <a:pPr algn="just"/>
            <a:r>
              <a:rPr lang="en-US" dirty="0"/>
              <a:t>CHARMM-GUI has many input generator options (we invite you to take a look in all of them later 😁).</a:t>
            </a:r>
          </a:p>
        </p:txBody>
      </p:sp>
      <p:sp>
        <p:nvSpPr>
          <p:cNvPr id="2" name="Slide Number Placeholder 1">
            <a:extLst>
              <a:ext uri="{FF2B5EF4-FFF2-40B4-BE49-F238E27FC236}">
                <a16:creationId xmlns:a16="http://schemas.microsoft.com/office/drawing/2014/main" id="{9F4D2B87-1679-EFA1-801A-79FACBCA0E87}"/>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7</a:t>
            </a:fld>
            <a:endParaRPr lang="en-DE"/>
          </a:p>
        </p:txBody>
      </p:sp>
    </p:spTree>
    <p:extLst>
      <p:ext uri="{BB962C8B-B14F-4D97-AF65-F5344CB8AC3E}">
        <p14:creationId xmlns:p14="http://schemas.microsoft.com/office/powerpoint/2010/main" val="41303342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33BFD-CB48-2E01-3EEE-A949FB537E3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4B2DE5-F307-773B-245E-A4302405CE25}"/>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70</a:t>
            </a:fld>
            <a:endParaRPr lang="en-DE"/>
          </a:p>
        </p:txBody>
      </p:sp>
      <p:sp>
        <p:nvSpPr>
          <p:cNvPr id="7" name="TextBox 6">
            <a:extLst>
              <a:ext uri="{FF2B5EF4-FFF2-40B4-BE49-F238E27FC236}">
                <a16:creationId xmlns:a16="http://schemas.microsoft.com/office/drawing/2014/main" id="{47D78C60-21C8-C6CB-30EB-46299EE16FFD}"/>
              </a:ext>
            </a:extLst>
          </p:cNvPr>
          <p:cNvSpPr txBox="1"/>
          <p:nvPr/>
        </p:nvSpPr>
        <p:spPr>
          <a:xfrm>
            <a:off x="212976" y="218049"/>
            <a:ext cx="2721194" cy="400110"/>
          </a:xfrm>
          <a:prstGeom prst="rect">
            <a:avLst/>
          </a:prstGeom>
          <a:noFill/>
          <a:ln w="28575">
            <a:solidFill>
              <a:srgbClr val="750001"/>
            </a:solidFill>
          </a:ln>
        </p:spPr>
        <p:txBody>
          <a:bodyPr wrap="none" rtlCol="0">
            <a:spAutoFit/>
          </a:bodyPr>
          <a:lstStyle/>
          <a:p>
            <a:r>
              <a:rPr lang="en-US" sz="2000" dirty="0"/>
              <a:t>Uploading files to server</a:t>
            </a:r>
          </a:p>
        </p:txBody>
      </p:sp>
      <p:pic>
        <p:nvPicPr>
          <p:cNvPr id="8" name="Picture 7" descr="A screenshot of a computer&#10;&#10;AI-generated content may be incorrect.">
            <a:extLst>
              <a:ext uri="{FF2B5EF4-FFF2-40B4-BE49-F238E27FC236}">
                <a16:creationId xmlns:a16="http://schemas.microsoft.com/office/drawing/2014/main" id="{861E588B-BEEC-5577-5D9A-69364E1A0045}"/>
              </a:ext>
            </a:extLst>
          </p:cNvPr>
          <p:cNvPicPr>
            <a:picLocks noChangeAspect="1"/>
          </p:cNvPicPr>
          <p:nvPr/>
        </p:nvPicPr>
        <p:blipFill>
          <a:blip r:embed="rId2"/>
          <a:stretch>
            <a:fillRect/>
          </a:stretch>
        </p:blipFill>
        <p:spPr>
          <a:xfrm>
            <a:off x="4445176" y="852473"/>
            <a:ext cx="7655496" cy="5153054"/>
          </a:xfrm>
          <a:prstGeom prst="rect">
            <a:avLst/>
          </a:prstGeom>
        </p:spPr>
      </p:pic>
      <p:sp>
        <p:nvSpPr>
          <p:cNvPr id="15" name="TextBox 14">
            <a:extLst>
              <a:ext uri="{FF2B5EF4-FFF2-40B4-BE49-F238E27FC236}">
                <a16:creationId xmlns:a16="http://schemas.microsoft.com/office/drawing/2014/main" id="{B1715E02-D3E6-6928-8D05-93494BF17365}"/>
              </a:ext>
            </a:extLst>
          </p:cNvPr>
          <p:cNvSpPr txBox="1"/>
          <p:nvPr/>
        </p:nvSpPr>
        <p:spPr>
          <a:xfrm>
            <a:off x="91328" y="1336019"/>
            <a:ext cx="4133832" cy="923330"/>
          </a:xfrm>
          <a:prstGeom prst="rect">
            <a:avLst/>
          </a:prstGeom>
          <a:solidFill>
            <a:schemeClr val="bg1"/>
          </a:solidFill>
          <a:ln w="28575">
            <a:solidFill>
              <a:srgbClr val="750001"/>
            </a:solidFill>
          </a:ln>
        </p:spPr>
        <p:txBody>
          <a:bodyPr wrap="square" rtlCol="0">
            <a:spAutoFit/>
          </a:bodyPr>
          <a:lstStyle/>
          <a:p>
            <a:pPr algn="just"/>
            <a:r>
              <a:rPr lang="en-US" b="0" i="0" u="none" strike="noStrike" dirty="0">
                <a:solidFill>
                  <a:srgbClr val="000000"/>
                </a:solidFill>
                <a:effectLst/>
                <a:latin typeface="-webkit-standard"/>
              </a:rPr>
              <a:t>We will upload the files you obtained from CHARMM-GUI to the server. First, log in to WinSCP to make this transfer easier.</a:t>
            </a:r>
            <a:endParaRPr lang="en-US" dirty="0"/>
          </a:p>
        </p:txBody>
      </p:sp>
      <p:sp>
        <p:nvSpPr>
          <p:cNvPr id="16" name="TextBox 15">
            <a:extLst>
              <a:ext uri="{FF2B5EF4-FFF2-40B4-BE49-F238E27FC236}">
                <a16:creationId xmlns:a16="http://schemas.microsoft.com/office/drawing/2014/main" id="{9C3D9358-C9F6-7F36-CDB7-F5F6D29A9AD7}"/>
              </a:ext>
            </a:extLst>
          </p:cNvPr>
          <p:cNvSpPr txBox="1"/>
          <p:nvPr/>
        </p:nvSpPr>
        <p:spPr>
          <a:xfrm>
            <a:off x="91328" y="2977209"/>
            <a:ext cx="4133832" cy="646331"/>
          </a:xfrm>
          <a:prstGeom prst="rect">
            <a:avLst/>
          </a:prstGeom>
          <a:solidFill>
            <a:schemeClr val="bg1"/>
          </a:solidFill>
          <a:ln w="28575">
            <a:solidFill>
              <a:srgbClr val="750001"/>
            </a:solidFill>
          </a:ln>
        </p:spPr>
        <p:txBody>
          <a:bodyPr wrap="square" rtlCol="0">
            <a:spAutoFit/>
          </a:bodyPr>
          <a:lstStyle/>
          <a:p>
            <a:pPr algn="just"/>
            <a:r>
              <a:rPr lang="en-US" dirty="0">
                <a:solidFill>
                  <a:srgbClr val="000000"/>
                </a:solidFill>
                <a:latin typeface="-webkit-standard"/>
              </a:rPr>
              <a:t>Then, go to /filer/</a:t>
            </a:r>
            <a:r>
              <a:rPr lang="en-US" dirty="0" err="1">
                <a:solidFill>
                  <a:srgbClr val="000000"/>
                </a:solidFill>
                <a:latin typeface="-webkit-standard"/>
              </a:rPr>
              <a:t>projekte</a:t>
            </a:r>
            <a:r>
              <a:rPr lang="en-US" dirty="0">
                <a:solidFill>
                  <a:srgbClr val="000000"/>
                </a:solidFill>
                <a:latin typeface="-webkit-standard"/>
              </a:rPr>
              <a:t>/</a:t>
            </a:r>
            <a:r>
              <a:rPr lang="en-US" dirty="0" err="1">
                <a:solidFill>
                  <a:srgbClr val="000000"/>
                </a:solidFill>
                <a:latin typeface="-webkit-standard"/>
              </a:rPr>
              <a:t>pymol_course</a:t>
            </a:r>
            <a:r>
              <a:rPr lang="en-US" dirty="0">
                <a:solidFill>
                  <a:srgbClr val="000000"/>
                </a:solidFill>
                <a:latin typeface="-webkit-standard"/>
              </a:rPr>
              <a:t>/ and create a directory for you.</a:t>
            </a:r>
            <a:endParaRPr lang="en-US" dirty="0"/>
          </a:p>
        </p:txBody>
      </p:sp>
      <p:sp>
        <p:nvSpPr>
          <p:cNvPr id="3" name="Rectangle 2">
            <a:extLst>
              <a:ext uri="{FF2B5EF4-FFF2-40B4-BE49-F238E27FC236}">
                <a16:creationId xmlns:a16="http://schemas.microsoft.com/office/drawing/2014/main" id="{882A2B1C-F9D4-F62C-50DC-B500329E36FE}"/>
              </a:ext>
            </a:extLst>
          </p:cNvPr>
          <p:cNvSpPr/>
          <p:nvPr/>
        </p:nvSpPr>
        <p:spPr>
          <a:xfrm flipV="1">
            <a:off x="7875126" y="2404532"/>
            <a:ext cx="2939629" cy="28222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16EA8A7-8F9E-47C0-7028-34DE21968E4F}"/>
              </a:ext>
            </a:extLst>
          </p:cNvPr>
          <p:cNvSpPr/>
          <p:nvPr/>
        </p:nvSpPr>
        <p:spPr>
          <a:xfrm flipV="1">
            <a:off x="7897704" y="3010412"/>
            <a:ext cx="1968785" cy="28222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93125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35694-AA27-657F-77C9-E35D7820B7A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4E225C-CFD3-8B69-8A84-78A893B21C2C}"/>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71</a:t>
            </a:fld>
            <a:endParaRPr lang="en-DE"/>
          </a:p>
        </p:txBody>
      </p:sp>
      <p:sp>
        <p:nvSpPr>
          <p:cNvPr id="7" name="TextBox 6">
            <a:extLst>
              <a:ext uri="{FF2B5EF4-FFF2-40B4-BE49-F238E27FC236}">
                <a16:creationId xmlns:a16="http://schemas.microsoft.com/office/drawing/2014/main" id="{21C0C250-317B-CE9A-6681-55DADB6B1A93}"/>
              </a:ext>
            </a:extLst>
          </p:cNvPr>
          <p:cNvSpPr txBox="1"/>
          <p:nvPr/>
        </p:nvSpPr>
        <p:spPr>
          <a:xfrm>
            <a:off x="212976" y="218049"/>
            <a:ext cx="2721194" cy="400110"/>
          </a:xfrm>
          <a:prstGeom prst="rect">
            <a:avLst/>
          </a:prstGeom>
          <a:noFill/>
          <a:ln w="28575">
            <a:solidFill>
              <a:srgbClr val="750001"/>
            </a:solidFill>
          </a:ln>
        </p:spPr>
        <p:txBody>
          <a:bodyPr wrap="none" rtlCol="0">
            <a:spAutoFit/>
          </a:bodyPr>
          <a:lstStyle/>
          <a:p>
            <a:r>
              <a:rPr lang="en-US" sz="2000" dirty="0"/>
              <a:t>Uploading files to server</a:t>
            </a:r>
          </a:p>
        </p:txBody>
      </p:sp>
      <p:pic>
        <p:nvPicPr>
          <p:cNvPr id="8" name="Picture 7" descr="A screenshot of a computer&#10;&#10;AI-generated content may be incorrect.">
            <a:extLst>
              <a:ext uri="{FF2B5EF4-FFF2-40B4-BE49-F238E27FC236}">
                <a16:creationId xmlns:a16="http://schemas.microsoft.com/office/drawing/2014/main" id="{3C7C4FC3-D86B-134B-C685-B4B832546932}"/>
              </a:ext>
            </a:extLst>
          </p:cNvPr>
          <p:cNvPicPr>
            <a:picLocks noChangeAspect="1"/>
          </p:cNvPicPr>
          <p:nvPr/>
        </p:nvPicPr>
        <p:blipFill>
          <a:blip r:embed="rId2"/>
          <a:stretch>
            <a:fillRect/>
          </a:stretch>
        </p:blipFill>
        <p:spPr>
          <a:xfrm>
            <a:off x="4445176" y="852473"/>
            <a:ext cx="7655496" cy="5153054"/>
          </a:xfrm>
          <a:prstGeom prst="rect">
            <a:avLst/>
          </a:prstGeom>
        </p:spPr>
      </p:pic>
      <p:sp>
        <p:nvSpPr>
          <p:cNvPr id="15" name="TextBox 14">
            <a:extLst>
              <a:ext uri="{FF2B5EF4-FFF2-40B4-BE49-F238E27FC236}">
                <a16:creationId xmlns:a16="http://schemas.microsoft.com/office/drawing/2014/main" id="{FBF82AFC-D949-8BA7-63DE-94DC0CC661C8}"/>
              </a:ext>
            </a:extLst>
          </p:cNvPr>
          <p:cNvSpPr txBox="1"/>
          <p:nvPr/>
        </p:nvSpPr>
        <p:spPr>
          <a:xfrm>
            <a:off x="91328" y="1336019"/>
            <a:ext cx="4133832" cy="923330"/>
          </a:xfrm>
          <a:prstGeom prst="rect">
            <a:avLst/>
          </a:prstGeom>
          <a:solidFill>
            <a:schemeClr val="bg1"/>
          </a:solidFill>
          <a:ln w="28575">
            <a:solidFill>
              <a:srgbClr val="750001"/>
            </a:solidFill>
          </a:ln>
        </p:spPr>
        <p:txBody>
          <a:bodyPr wrap="square" rtlCol="0">
            <a:spAutoFit/>
          </a:bodyPr>
          <a:lstStyle/>
          <a:p>
            <a:pPr algn="just"/>
            <a:r>
              <a:rPr lang="en-US" b="0" i="0" u="none" strike="noStrike" dirty="0">
                <a:solidFill>
                  <a:srgbClr val="000000"/>
                </a:solidFill>
                <a:effectLst/>
                <a:latin typeface="-webkit-standard"/>
              </a:rPr>
              <a:t>We will upload the files you obtained from CHARMM-GUI to the server. First, log in to WinSCP to make this transfer easier.</a:t>
            </a:r>
            <a:endParaRPr lang="en-US" dirty="0"/>
          </a:p>
        </p:txBody>
      </p:sp>
      <p:sp>
        <p:nvSpPr>
          <p:cNvPr id="16" name="TextBox 15">
            <a:extLst>
              <a:ext uri="{FF2B5EF4-FFF2-40B4-BE49-F238E27FC236}">
                <a16:creationId xmlns:a16="http://schemas.microsoft.com/office/drawing/2014/main" id="{F7CB2B4A-0096-7396-7FCD-7D70C02E83B1}"/>
              </a:ext>
            </a:extLst>
          </p:cNvPr>
          <p:cNvSpPr txBox="1"/>
          <p:nvPr/>
        </p:nvSpPr>
        <p:spPr>
          <a:xfrm>
            <a:off x="91328" y="2977209"/>
            <a:ext cx="4133832" cy="923330"/>
          </a:xfrm>
          <a:prstGeom prst="rect">
            <a:avLst/>
          </a:prstGeom>
          <a:solidFill>
            <a:schemeClr val="bg1"/>
          </a:solidFill>
          <a:ln w="28575">
            <a:solidFill>
              <a:srgbClr val="750001"/>
            </a:solidFill>
          </a:ln>
        </p:spPr>
        <p:txBody>
          <a:bodyPr wrap="square" rtlCol="0">
            <a:spAutoFit/>
          </a:bodyPr>
          <a:lstStyle/>
          <a:p>
            <a:pPr algn="just"/>
            <a:r>
              <a:rPr lang="en-US" dirty="0">
                <a:solidFill>
                  <a:srgbClr val="000000"/>
                </a:solidFill>
                <a:latin typeface="-webkit-standard"/>
              </a:rPr>
              <a:t>Then, go to </a:t>
            </a:r>
          </a:p>
          <a:p>
            <a:pPr algn="just"/>
            <a:r>
              <a:rPr lang="en-US" dirty="0">
                <a:solidFill>
                  <a:srgbClr val="000000"/>
                </a:solidFill>
                <a:latin typeface="-webkit-standard"/>
              </a:rPr>
              <a:t>/filer/</a:t>
            </a:r>
            <a:r>
              <a:rPr lang="en-US" dirty="0" err="1">
                <a:solidFill>
                  <a:srgbClr val="000000"/>
                </a:solidFill>
                <a:latin typeface="-webkit-standard"/>
              </a:rPr>
              <a:t>projekte</a:t>
            </a:r>
            <a:r>
              <a:rPr lang="en-US" dirty="0">
                <a:solidFill>
                  <a:srgbClr val="000000"/>
                </a:solidFill>
                <a:latin typeface="-webkit-standard"/>
              </a:rPr>
              <a:t>/</a:t>
            </a:r>
            <a:r>
              <a:rPr lang="en-US" dirty="0" err="1">
                <a:solidFill>
                  <a:srgbClr val="000000"/>
                </a:solidFill>
                <a:latin typeface="-webkit-standard"/>
              </a:rPr>
              <a:t>pymol_course</a:t>
            </a:r>
            <a:r>
              <a:rPr lang="en-US" dirty="0">
                <a:solidFill>
                  <a:srgbClr val="000000"/>
                </a:solidFill>
                <a:latin typeface="-webkit-standard"/>
              </a:rPr>
              <a:t>/attendees  and create a directory for you.</a:t>
            </a:r>
            <a:endParaRPr lang="en-US" dirty="0"/>
          </a:p>
        </p:txBody>
      </p:sp>
      <p:sp>
        <p:nvSpPr>
          <p:cNvPr id="17" name="TextBox 16">
            <a:extLst>
              <a:ext uri="{FF2B5EF4-FFF2-40B4-BE49-F238E27FC236}">
                <a16:creationId xmlns:a16="http://schemas.microsoft.com/office/drawing/2014/main" id="{1F9F9CA9-FCF4-E033-0666-87A3D89BDAC0}"/>
              </a:ext>
            </a:extLst>
          </p:cNvPr>
          <p:cNvSpPr txBox="1"/>
          <p:nvPr/>
        </p:nvSpPr>
        <p:spPr>
          <a:xfrm>
            <a:off x="91328" y="4618399"/>
            <a:ext cx="4133832" cy="923330"/>
          </a:xfrm>
          <a:prstGeom prst="rect">
            <a:avLst/>
          </a:prstGeom>
          <a:solidFill>
            <a:schemeClr val="bg1"/>
          </a:solidFill>
          <a:ln w="28575">
            <a:solidFill>
              <a:srgbClr val="750001"/>
            </a:solidFill>
          </a:ln>
        </p:spPr>
        <p:txBody>
          <a:bodyPr wrap="square" rtlCol="0">
            <a:spAutoFit/>
          </a:bodyPr>
          <a:lstStyle/>
          <a:p>
            <a:pPr algn="just"/>
            <a:r>
              <a:rPr lang="en-US" i="0" u="none" strike="noStrike" dirty="0">
                <a:solidFill>
                  <a:srgbClr val="000000"/>
                </a:solidFill>
                <a:effectLst/>
                <a:latin typeface="-webkit-standard"/>
              </a:rPr>
              <a:t>Copy the files by using </a:t>
            </a:r>
            <a:r>
              <a:rPr lang="en-US" i="0" u="none" strike="noStrike" dirty="0" err="1">
                <a:solidFill>
                  <a:srgbClr val="000000"/>
                </a:solidFill>
                <a:effectLst/>
              </a:rPr>
              <a:t>Ctrl+C</a:t>
            </a:r>
            <a:r>
              <a:rPr lang="en-US" i="0" u="none" strike="noStrike" dirty="0">
                <a:solidFill>
                  <a:srgbClr val="000000"/>
                </a:solidFill>
                <a:effectLst/>
                <a:latin typeface="-webkit-standard"/>
              </a:rPr>
              <a:t> and </a:t>
            </a:r>
            <a:r>
              <a:rPr lang="en-US" i="0" u="none" strike="noStrike" dirty="0" err="1">
                <a:solidFill>
                  <a:srgbClr val="000000"/>
                </a:solidFill>
                <a:effectLst/>
              </a:rPr>
              <a:t>Ctrl+V</a:t>
            </a:r>
            <a:r>
              <a:rPr lang="en-US" i="0" u="none" strike="noStrike" dirty="0">
                <a:solidFill>
                  <a:srgbClr val="000000"/>
                </a:solidFill>
                <a:effectLst/>
                <a:latin typeface="-webkit-standard"/>
              </a:rPr>
              <a:t>, or by dragging them from your computer to the directory you just created.</a:t>
            </a:r>
            <a:endParaRPr lang="en-US" dirty="0"/>
          </a:p>
        </p:txBody>
      </p:sp>
      <p:sp>
        <p:nvSpPr>
          <p:cNvPr id="3" name="Rectangle 2">
            <a:extLst>
              <a:ext uri="{FF2B5EF4-FFF2-40B4-BE49-F238E27FC236}">
                <a16:creationId xmlns:a16="http://schemas.microsoft.com/office/drawing/2014/main" id="{AAD0BD76-3298-B6C1-8D84-2E095C28BA16}"/>
              </a:ext>
            </a:extLst>
          </p:cNvPr>
          <p:cNvSpPr/>
          <p:nvPr/>
        </p:nvSpPr>
        <p:spPr>
          <a:xfrm flipV="1">
            <a:off x="7875126" y="2404532"/>
            <a:ext cx="2939629" cy="28222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4BEA83A-B86A-3635-DB58-65A86F7A9183}"/>
              </a:ext>
            </a:extLst>
          </p:cNvPr>
          <p:cNvSpPr/>
          <p:nvPr/>
        </p:nvSpPr>
        <p:spPr>
          <a:xfrm flipV="1">
            <a:off x="7897704" y="3010412"/>
            <a:ext cx="1968785" cy="28222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05384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8E136-E1A5-AAED-574D-B9DA3F85CC2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D51588-9F15-372F-DCBC-C7B7103582EF}"/>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72</a:t>
            </a:fld>
            <a:endParaRPr lang="en-DE"/>
          </a:p>
        </p:txBody>
      </p:sp>
      <p:sp>
        <p:nvSpPr>
          <p:cNvPr id="7" name="TextBox 6">
            <a:extLst>
              <a:ext uri="{FF2B5EF4-FFF2-40B4-BE49-F238E27FC236}">
                <a16:creationId xmlns:a16="http://schemas.microsoft.com/office/drawing/2014/main" id="{DFBC3881-73A8-E097-CD58-21F2DFEC2057}"/>
              </a:ext>
            </a:extLst>
          </p:cNvPr>
          <p:cNvSpPr txBox="1"/>
          <p:nvPr/>
        </p:nvSpPr>
        <p:spPr>
          <a:xfrm>
            <a:off x="212976" y="218049"/>
            <a:ext cx="2172390" cy="400110"/>
          </a:xfrm>
          <a:prstGeom prst="rect">
            <a:avLst/>
          </a:prstGeom>
          <a:noFill/>
          <a:ln w="28575">
            <a:solidFill>
              <a:srgbClr val="750001"/>
            </a:solidFill>
          </a:ln>
        </p:spPr>
        <p:txBody>
          <a:bodyPr wrap="none" rtlCol="0">
            <a:spAutoFit/>
          </a:bodyPr>
          <a:lstStyle/>
          <a:p>
            <a:r>
              <a:rPr lang="en-US" sz="2000" dirty="0"/>
              <a:t>MD job submission</a:t>
            </a:r>
          </a:p>
        </p:txBody>
      </p:sp>
      <p:sp>
        <p:nvSpPr>
          <p:cNvPr id="6" name="TextBox 5">
            <a:extLst>
              <a:ext uri="{FF2B5EF4-FFF2-40B4-BE49-F238E27FC236}">
                <a16:creationId xmlns:a16="http://schemas.microsoft.com/office/drawing/2014/main" id="{8EE86B52-A344-01F3-92CF-CA5069A74281}"/>
              </a:ext>
            </a:extLst>
          </p:cNvPr>
          <p:cNvSpPr txBox="1"/>
          <p:nvPr/>
        </p:nvSpPr>
        <p:spPr>
          <a:xfrm>
            <a:off x="7281333" y="294993"/>
            <a:ext cx="4802295" cy="923330"/>
          </a:xfrm>
          <a:prstGeom prst="rect">
            <a:avLst/>
          </a:prstGeom>
          <a:solidFill>
            <a:schemeClr val="bg1"/>
          </a:solidFill>
          <a:ln w="28575">
            <a:solidFill>
              <a:srgbClr val="750001"/>
            </a:solidFill>
          </a:ln>
        </p:spPr>
        <p:txBody>
          <a:bodyPr wrap="square" rtlCol="0">
            <a:spAutoFit/>
          </a:bodyPr>
          <a:lstStyle/>
          <a:p>
            <a:pPr algn="just"/>
            <a:r>
              <a:rPr lang="en-GB" dirty="0"/>
              <a:t>In </a:t>
            </a:r>
            <a:r>
              <a:rPr lang="en-US" dirty="0">
                <a:solidFill>
                  <a:srgbClr val="000000"/>
                </a:solidFill>
                <a:latin typeface="-webkit-standard"/>
              </a:rPr>
              <a:t>/filer/</a:t>
            </a:r>
            <a:r>
              <a:rPr lang="en-US" dirty="0" err="1">
                <a:solidFill>
                  <a:srgbClr val="000000"/>
                </a:solidFill>
                <a:latin typeface="-webkit-standard"/>
              </a:rPr>
              <a:t>projekte</a:t>
            </a:r>
            <a:r>
              <a:rPr lang="en-US" dirty="0">
                <a:solidFill>
                  <a:srgbClr val="000000"/>
                </a:solidFill>
                <a:latin typeface="-webkit-standard"/>
              </a:rPr>
              <a:t>/</a:t>
            </a:r>
            <a:r>
              <a:rPr lang="en-US" dirty="0" err="1">
                <a:solidFill>
                  <a:srgbClr val="000000"/>
                </a:solidFill>
                <a:latin typeface="-webkit-standard"/>
              </a:rPr>
              <a:t>pymol_course</a:t>
            </a:r>
            <a:r>
              <a:rPr lang="en-US" dirty="0">
                <a:solidFill>
                  <a:srgbClr val="000000"/>
                </a:solidFill>
                <a:latin typeface="-webkit-standard"/>
              </a:rPr>
              <a:t>/dynamics</a:t>
            </a:r>
            <a:r>
              <a:rPr lang="en-GB" dirty="0"/>
              <a:t> you will find the submission file you should use: </a:t>
            </a:r>
            <a:r>
              <a:rPr lang="en-GB" i="1" dirty="0" err="1"/>
              <a:t>protein_md.sbatch</a:t>
            </a:r>
            <a:r>
              <a:rPr lang="en-GB" dirty="0"/>
              <a:t>.</a:t>
            </a:r>
          </a:p>
        </p:txBody>
      </p:sp>
      <p:sp>
        <p:nvSpPr>
          <p:cNvPr id="3" name="TextBox 2">
            <a:extLst>
              <a:ext uri="{FF2B5EF4-FFF2-40B4-BE49-F238E27FC236}">
                <a16:creationId xmlns:a16="http://schemas.microsoft.com/office/drawing/2014/main" id="{42AB81C7-D9D6-4354-5776-6641C59475F2}"/>
              </a:ext>
            </a:extLst>
          </p:cNvPr>
          <p:cNvSpPr txBox="1"/>
          <p:nvPr/>
        </p:nvSpPr>
        <p:spPr>
          <a:xfrm>
            <a:off x="7281332" y="1531126"/>
            <a:ext cx="4802295" cy="1477328"/>
          </a:xfrm>
          <a:prstGeom prst="rect">
            <a:avLst/>
          </a:prstGeom>
          <a:solidFill>
            <a:schemeClr val="bg1"/>
          </a:solidFill>
          <a:ln w="28575">
            <a:solidFill>
              <a:srgbClr val="750001"/>
            </a:solidFill>
          </a:ln>
        </p:spPr>
        <p:txBody>
          <a:bodyPr wrap="square" rtlCol="0">
            <a:spAutoFit/>
          </a:bodyPr>
          <a:lstStyle/>
          <a:p>
            <a:pPr algn="just"/>
            <a:r>
              <a:rPr lang="en-US" dirty="0"/>
              <a:t>Please, copy this file to your </a:t>
            </a:r>
            <a:r>
              <a:rPr lang="en-US" i="1" dirty="0"/>
              <a:t>“</a:t>
            </a:r>
            <a:r>
              <a:rPr lang="en-US" i="1" dirty="0" err="1"/>
              <a:t>namd</a:t>
            </a:r>
            <a:r>
              <a:rPr lang="en-US" i="1" dirty="0"/>
              <a:t>”</a:t>
            </a:r>
            <a:r>
              <a:rPr lang="en-US" dirty="0"/>
              <a:t> folder you have just uploaded. It should be in a directory like:</a:t>
            </a:r>
          </a:p>
          <a:p>
            <a:pPr algn="just"/>
            <a:r>
              <a:rPr lang="en-US" dirty="0">
                <a:solidFill>
                  <a:srgbClr val="000000"/>
                </a:solidFill>
                <a:latin typeface="-webkit-standard"/>
              </a:rPr>
              <a:t>/filer/</a:t>
            </a:r>
            <a:r>
              <a:rPr lang="en-US" dirty="0" err="1">
                <a:solidFill>
                  <a:srgbClr val="000000"/>
                </a:solidFill>
                <a:latin typeface="-webkit-standard"/>
              </a:rPr>
              <a:t>projekte</a:t>
            </a:r>
            <a:r>
              <a:rPr lang="en-US" dirty="0">
                <a:solidFill>
                  <a:srgbClr val="000000"/>
                </a:solidFill>
                <a:latin typeface="-webkit-standard"/>
              </a:rPr>
              <a:t>/</a:t>
            </a:r>
            <a:r>
              <a:rPr lang="en-US" dirty="0" err="1">
                <a:solidFill>
                  <a:srgbClr val="000000"/>
                </a:solidFill>
                <a:latin typeface="-webkit-standard"/>
              </a:rPr>
              <a:t>pymol_course</a:t>
            </a:r>
            <a:r>
              <a:rPr lang="en-US" dirty="0">
                <a:solidFill>
                  <a:srgbClr val="000000"/>
                </a:solidFill>
                <a:latin typeface="-webkit-standard"/>
              </a:rPr>
              <a:t>/attendees/</a:t>
            </a:r>
            <a:r>
              <a:rPr lang="en-US" dirty="0" err="1">
                <a:solidFill>
                  <a:srgbClr val="000000"/>
                </a:solidFill>
                <a:latin typeface="-webkit-standard"/>
              </a:rPr>
              <a:t>your_directory</a:t>
            </a:r>
            <a:r>
              <a:rPr lang="en-US" dirty="0">
                <a:solidFill>
                  <a:srgbClr val="000000"/>
                </a:solidFill>
                <a:latin typeface="-webkit-standard"/>
              </a:rPr>
              <a:t>/</a:t>
            </a:r>
            <a:r>
              <a:rPr lang="en-US" dirty="0" err="1">
                <a:solidFill>
                  <a:srgbClr val="000000"/>
                </a:solidFill>
                <a:latin typeface="-webkit-standard"/>
              </a:rPr>
              <a:t>your_uploaded_charm_directory</a:t>
            </a:r>
            <a:r>
              <a:rPr lang="en-US" dirty="0">
                <a:solidFill>
                  <a:srgbClr val="000000"/>
                </a:solidFill>
                <a:latin typeface="-webkit-standard"/>
              </a:rPr>
              <a:t>/</a:t>
            </a:r>
            <a:r>
              <a:rPr lang="en-US" dirty="0" err="1">
                <a:solidFill>
                  <a:srgbClr val="000000"/>
                </a:solidFill>
                <a:latin typeface="-webkit-standard"/>
              </a:rPr>
              <a:t>namd</a:t>
            </a:r>
            <a:endParaRPr lang="en-GB" dirty="0"/>
          </a:p>
        </p:txBody>
      </p:sp>
      <p:pic>
        <p:nvPicPr>
          <p:cNvPr id="4" name="Picture 3" descr="A screen shot of a computer program&#10;&#10;AI-generated content may be incorrect.">
            <a:extLst>
              <a:ext uri="{FF2B5EF4-FFF2-40B4-BE49-F238E27FC236}">
                <a16:creationId xmlns:a16="http://schemas.microsoft.com/office/drawing/2014/main" id="{018FC1DA-FFF5-75D6-9306-3EAD8339099C}"/>
              </a:ext>
            </a:extLst>
          </p:cNvPr>
          <p:cNvPicPr>
            <a:picLocks noChangeAspect="1"/>
          </p:cNvPicPr>
          <p:nvPr/>
        </p:nvPicPr>
        <p:blipFill>
          <a:blip r:embed="rId2"/>
          <a:stretch>
            <a:fillRect/>
          </a:stretch>
        </p:blipFill>
        <p:spPr>
          <a:xfrm>
            <a:off x="108372" y="712922"/>
            <a:ext cx="6368182" cy="6146048"/>
          </a:xfrm>
          <a:prstGeom prst="rect">
            <a:avLst/>
          </a:prstGeom>
        </p:spPr>
      </p:pic>
    </p:spTree>
    <p:extLst>
      <p:ext uri="{BB962C8B-B14F-4D97-AF65-F5344CB8AC3E}">
        <p14:creationId xmlns:p14="http://schemas.microsoft.com/office/powerpoint/2010/main" val="3442197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87B09-A54E-1038-9E7A-3C478A92785F}"/>
            </a:ext>
          </a:extLst>
        </p:cNvPr>
        <p:cNvGrpSpPr/>
        <p:nvPr/>
      </p:nvGrpSpPr>
      <p:grpSpPr>
        <a:xfrm>
          <a:off x="0" y="0"/>
          <a:ext cx="0" cy="0"/>
          <a:chOff x="0" y="0"/>
          <a:chExt cx="0" cy="0"/>
        </a:xfrm>
      </p:grpSpPr>
      <p:pic>
        <p:nvPicPr>
          <p:cNvPr id="3" name="Picture 2" descr="A screen shot of a computer program&#10;&#10;AI-generated content may be incorrect.">
            <a:extLst>
              <a:ext uri="{FF2B5EF4-FFF2-40B4-BE49-F238E27FC236}">
                <a16:creationId xmlns:a16="http://schemas.microsoft.com/office/drawing/2014/main" id="{B6B9258A-EC08-CC09-3D00-04BC8C4A8F3C}"/>
              </a:ext>
            </a:extLst>
          </p:cNvPr>
          <p:cNvPicPr>
            <a:picLocks noChangeAspect="1"/>
          </p:cNvPicPr>
          <p:nvPr/>
        </p:nvPicPr>
        <p:blipFill>
          <a:blip r:embed="rId2"/>
          <a:stretch>
            <a:fillRect/>
          </a:stretch>
        </p:blipFill>
        <p:spPr>
          <a:xfrm>
            <a:off x="108372" y="712922"/>
            <a:ext cx="6368182" cy="6146048"/>
          </a:xfrm>
          <a:prstGeom prst="rect">
            <a:avLst/>
          </a:prstGeom>
        </p:spPr>
      </p:pic>
      <p:sp>
        <p:nvSpPr>
          <p:cNvPr id="2" name="Slide Number Placeholder 1">
            <a:extLst>
              <a:ext uri="{FF2B5EF4-FFF2-40B4-BE49-F238E27FC236}">
                <a16:creationId xmlns:a16="http://schemas.microsoft.com/office/drawing/2014/main" id="{307FE50A-3237-1172-F4C7-B4706A172E43}"/>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73</a:t>
            </a:fld>
            <a:endParaRPr lang="en-DE"/>
          </a:p>
        </p:txBody>
      </p:sp>
      <p:sp>
        <p:nvSpPr>
          <p:cNvPr id="7" name="TextBox 6">
            <a:extLst>
              <a:ext uri="{FF2B5EF4-FFF2-40B4-BE49-F238E27FC236}">
                <a16:creationId xmlns:a16="http://schemas.microsoft.com/office/drawing/2014/main" id="{EF15051C-7830-5673-F2F8-06B41562DBDF}"/>
              </a:ext>
            </a:extLst>
          </p:cNvPr>
          <p:cNvSpPr txBox="1"/>
          <p:nvPr/>
        </p:nvSpPr>
        <p:spPr>
          <a:xfrm>
            <a:off x="212976" y="218049"/>
            <a:ext cx="2172390" cy="400110"/>
          </a:xfrm>
          <a:prstGeom prst="rect">
            <a:avLst/>
          </a:prstGeom>
          <a:noFill/>
          <a:ln w="28575">
            <a:solidFill>
              <a:srgbClr val="750001"/>
            </a:solidFill>
          </a:ln>
        </p:spPr>
        <p:txBody>
          <a:bodyPr wrap="none" rtlCol="0">
            <a:spAutoFit/>
          </a:bodyPr>
          <a:lstStyle/>
          <a:p>
            <a:r>
              <a:rPr lang="en-US" sz="2000" dirty="0"/>
              <a:t>MD job submission</a:t>
            </a:r>
          </a:p>
        </p:txBody>
      </p:sp>
      <p:cxnSp>
        <p:nvCxnSpPr>
          <p:cNvPr id="10" name="Elbow Connector 9">
            <a:extLst>
              <a:ext uri="{FF2B5EF4-FFF2-40B4-BE49-F238E27FC236}">
                <a16:creationId xmlns:a16="http://schemas.microsoft.com/office/drawing/2014/main" id="{8D5B5378-3E27-476A-90F9-7118541D2BF0}"/>
              </a:ext>
            </a:extLst>
          </p:cNvPr>
          <p:cNvCxnSpPr>
            <a:cxnSpLocks/>
            <a:stCxn id="6" idx="1"/>
            <a:endCxn id="11" idx="3"/>
          </p:cNvCxnSpPr>
          <p:nvPr/>
        </p:nvCxnSpPr>
        <p:spPr>
          <a:xfrm rot="10800000" flipV="1">
            <a:off x="2385366" y="818213"/>
            <a:ext cx="5564430" cy="79072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F8C489B-CEBE-8E9D-5CB7-1B9382CF5327}"/>
              </a:ext>
            </a:extLst>
          </p:cNvPr>
          <p:cNvSpPr/>
          <p:nvPr/>
        </p:nvSpPr>
        <p:spPr>
          <a:xfrm flipV="1">
            <a:off x="108372" y="903295"/>
            <a:ext cx="2276994" cy="14112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1A1899F-8BB6-B2BD-7F64-25B02FD2BF7E}"/>
              </a:ext>
            </a:extLst>
          </p:cNvPr>
          <p:cNvSpPr txBox="1"/>
          <p:nvPr/>
        </p:nvSpPr>
        <p:spPr>
          <a:xfrm>
            <a:off x="7949796" y="218049"/>
            <a:ext cx="4133832" cy="1200329"/>
          </a:xfrm>
          <a:prstGeom prst="rect">
            <a:avLst/>
          </a:prstGeom>
          <a:solidFill>
            <a:schemeClr val="bg1"/>
          </a:solidFill>
          <a:ln w="28575">
            <a:solidFill>
              <a:srgbClr val="750001"/>
            </a:solidFill>
          </a:ln>
        </p:spPr>
        <p:txBody>
          <a:bodyPr wrap="square" rtlCol="0">
            <a:spAutoFit/>
          </a:bodyPr>
          <a:lstStyle/>
          <a:p>
            <a:pPr algn="just"/>
            <a:r>
              <a:rPr lang="en-GB" dirty="0"/>
              <a:t>The job configuration header for running it. You can change it based on your needs, but we suggest you only change the </a:t>
            </a:r>
            <a:r>
              <a:rPr lang="en-GB" i="1" dirty="0"/>
              <a:t>“job-name”</a:t>
            </a:r>
            <a:r>
              <a:rPr lang="en-GB" dirty="0"/>
              <a:t> .</a:t>
            </a:r>
          </a:p>
        </p:txBody>
      </p:sp>
    </p:spTree>
    <p:extLst>
      <p:ext uri="{BB962C8B-B14F-4D97-AF65-F5344CB8AC3E}">
        <p14:creationId xmlns:p14="http://schemas.microsoft.com/office/powerpoint/2010/main" val="5012469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75A77-B798-F6A6-6166-A7C416B8A581}"/>
            </a:ext>
          </a:extLst>
        </p:cNvPr>
        <p:cNvGrpSpPr/>
        <p:nvPr/>
      </p:nvGrpSpPr>
      <p:grpSpPr>
        <a:xfrm>
          <a:off x="0" y="0"/>
          <a:ext cx="0" cy="0"/>
          <a:chOff x="0" y="0"/>
          <a:chExt cx="0" cy="0"/>
        </a:xfrm>
      </p:grpSpPr>
      <p:pic>
        <p:nvPicPr>
          <p:cNvPr id="3" name="Picture 2" descr="A screen shot of a computer program&#10;&#10;AI-generated content may be incorrect.">
            <a:extLst>
              <a:ext uri="{FF2B5EF4-FFF2-40B4-BE49-F238E27FC236}">
                <a16:creationId xmlns:a16="http://schemas.microsoft.com/office/drawing/2014/main" id="{06338238-3CB2-4D83-FCB7-7FEA412C704A}"/>
              </a:ext>
            </a:extLst>
          </p:cNvPr>
          <p:cNvPicPr>
            <a:picLocks noChangeAspect="1"/>
          </p:cNvPicPr>
          <p:nvPr/>
        </p:nvPicPr>
        <p:blipFill>
          <a:blip r:embed="rId2"/>
          <a:stretch>
            <a:fillRect/>
          </a:stretch>
        </p:blipFill>
        <p:spPr>
          <a:xfrm>
            <a:off x="108372" y="712922"/>
            <a:ext cx="6368182" cy="6146048"/>
          </a:xfrm>
          <a:prstGeom prst="rect">
            <a:avLst/>
          </a:prstGeom>
        </p:spPr>
      </p:pic>
      <p:sp>
        <p:nvSpPr>
          <p:cNvPr id="2" name="Slide Number Placeholder 1">
            <a:extLst>
              <a:ext uri="{FF2B5EF4-FFF2-40B4-BE49-F238E27FC236}">
                <a16:creationId xmlns:a16="http://schemas.microsoft.com/office/drawing/2014/main" id="{88BDF2CF-5E82-1509-D71B-A5266C1C4A3F}"/>
              </a:ext>
            </a:extLst>
          </p:cNvPr>
          <p:cNvSpPr>
            <a:spLocks noGrp="1"/>
          </p:cNvSpPr>
          <p:nvPr>
            <p:ph type="sldNum" sz="quarter" idx="12"/>
          </p:nvPr>
        </p:nvSpPr>
        <p:spPr/>
        <p:txBody>
          <a:bodyPr/>
          <a:lstStyle/>
          <a:p>
            <a:fld id="{EFFF64B8-0FF4-3C4C-8929-7DA557F8FB5C}" type="slidenum">
              <a:rPr lang="en-DE" smtClean="0"/>
              <a:t>74</a:t>
            </a:fld>
            <a:endParaRPr lang="en-DE"/>
          </a:p>
        </p:txBody>
      </p:sp>
      <p:sp>
        <p:nvSpPr>
          <p:cNvPr id="7" name="TextBox 6">
            <a:extLst>
              <a:ext uri="{FF2B5EF4-FFF2-40B4-BE49-F238E27FC236}">
                <a16:creationId xmlns:a16="http://schemas.microsoft.com/office/drawing/2014/main" id="{2C2E86A5-89F3-894A-0876-2374795348EA}"/>
              </a:ext>
            </a:extLst>
          </p:cNvPr>
          <p:cNvSpPr txBox="1"/>
          <p:nvPr/>
        </p:nvSpPr>
        <p:spPr>
          <a:xfrm>
            <a:off x="212976" y="218049"/>
            <a:ext cx="2172390" cy="400110"/>
          </a:xfrm>
          <a:prstGeom prst="rect">
            <a:avLst/>
          </a:prstGeom>
          <a:noFill/>
          <a:ln w="28575">
            <a:solidFill>
              <a:srgbClr val="750001"/>
            </a:solidFill>
          </a:ln>
        </p:spPr>
        <p:txBody>
          <a:bodyPr wrap="none" rtlCol="0">
            <a:spAutoFit/>
          </a:bodyPr>
          <a:lstStyle/>
          <a:p>
            <a:r>
              <a:rPr lang="en-US" sz="2000" dirty="0"/>
              <a:t>MD job submission</a:t>
            </a:r>
          </a:p>
        </p:txBody>
      </p:sp>
      <p:cxnSp>
        <p:nvCxnSpPr>
          <p:cNvPr id="10" name="Elbow Connector 9">
            <a:extLst>
              <a:ext uri="{FF2B5EF4-FFF2-40B4-BE49-F238E27FC236}">
                <a16:creationId xmlns:a16="http://schemas.microsoft.com/office/drawing/2014/main" id="{ECAB80C5-B7B4-C2B4-59B2-A1F11E4CAE4C}"/>
              </a:ext>
            </a:extLst>
          </p:cNvPr>
          <p:cNvCxnSpPr>
            <a:cxnSpLocks/>
            <a:stCxn id="6" idx="1"/>
            <a:endCxn id="11" idx="3"/>
          </p:cNvCxnSpPr>
          <p:nvPr/>
        </p:nvCxnSpPr>
        <p:spPr>
          <a:xfrm rot="10800000" flipV="1">
            <a:off x="2385366" y="679714"/>
            <a:ext cx="5564430" cy="2113492"/>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C4B2084-5F33-4368-8409-24DF2E714B09}"/>
              </a:ext>
            </a:extLst>
          </p:cNvPr>
          <p:cNvSpPr/>
          <p:nvPr/>
        </p:nvSpPr>
        <p:spPr>
          <a:xfrm flipV="1">
            <a:off x="108372" y="2428875"/>
            <a:ext cx="2276994" cy="72866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30DC723-4794-3FC1-B1FD-487518E387A9}"/>
              </a:ext>
            </a:extLst>
          </p:cNvPr>
          <p:cNvSpPr txBox="1"/>
          <p:nvPr/>
        </p:nvSpPr>
        <p:spPr>
          <a:xfrm>
            <a:off x="7949796" y="218049"/>
            <a:ext cx="4133832" cy="923330"/>
          </a:xfrm>
          <a:prstGeom prst="rect">
            <a:avLst/>
          </a:prstGeom>
          <a:solidFill>
            <a:schemeClr val="bg1"/>
          </a:solidFill>
          <a:ln w="28575">
            <a:solidFill>
              <a:srgbClr val="750001"/>
            </a:solidFill>
          </a:ln>
        </p:spPr>
        <p:txBody>
          <a:bodyPr wrap="square" rtlCol="0">
            <a:spAutoFit/>
          </a:bodyPr>
          <a:lstStyle/>
          <a:p>
            <a:pPr algn="just"/>
            <a:r>
              <a:rPr lang="en-US" b="0" i="0" u="none" strike="noStrike" dirty="0">
                <a:solidFill>
                  <a:srgbClr val="000000"/>
                </a:solidFill>
                <a:effectLst/>
                <a:latin typeface="-webkit-standard"/>
              </a:rPr>
              <a:t>These are the modules you should load to run NAMD in your area on the server. You should not change it for the tutorial.</a:t>
            </a:r>
            <a:endParaRPr lang="en-GB" dirty="0"/>
          </a:p>
        </p:txBody>
      </p:sp>
    </p:spTree>
    <p:extLst>
      <p:ext uri="{BB962C8B-B14F-4D97-AF65-F5344CB8AC3E}">
        <p14:creationId xmlns:p14="http://schemas.microsoft.com/office/powerpoint/2010/main" val="3017571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5911FA-90D2-B641-31DA-4AD747D043E8}"/>
            </a:ext>
          </a:extLst>
        </p:cNvPr>
        <p:cNvGrpSpPr/>
        <p:nvPr/>
      </p:nvGrpSpPr>
      <p:grpSpPr>
        <a:xfrm>
          <a:off x="0" y="0"/>
          <a:ext cx="0" cy="0"/>
          <a:chOff x="0" y="0"/>
          <a:chExt cx="0" cy="0"/>
        </a:xfrm>
      </p:grpSpPr>
      <p:pic>
        <p:nvPicPr>
          <p:cNvPr id="3" name="Picture 2" descr="A screen shot of a computer program&#10;&#10;AI-generated content may be incorrect.">
            <a:extLst>
              <a:ext uri="{FF2B5EF4-FFF2-40B4-BE49-F238E27FC236}">
                <a16:creationId xmlns:a16="http://schemas.microsoft.com/office/drawing/2014/main" id="{68DAF07A-7C74-F83C-7E2F-37B05DAD24D8}"/>
              </a:ext>
            </a:extLst>
          </p:cNvPr>
          <p:cNvPicPr>
            <a:picLocks noChangeAspect="1"/>
          </p:cNvPicPr>
          <p:nvPr/>
        </p:nvPicPr>
        <p:blipFill>
          <a:blip r:embed="rId2"/>
          <a:stretch>
            <a:fillRect/>
          </a:stretch>
        </p:blipFill>
        <p:spPr>
          <a:xfrm>
            <a:off x="108372" y="712922"/>
            <a:ext cx="6368182" cy="6146048"/>
          </a:xfrm>
          <a:prstGeom prst="rect">
            <a:avLst/>
          </a:prstGeom>
        </p:spPr>
      </p:pic>
      <p:sp>
        <p:nvSpPr>
          <p:cNvPr id="2" name="Slide Number Placeholder 1">
            <a:extLst>
              <a:ext uri="{FF2B5EF4-FFF2-40B4-BE49-F238E27FC236}">
                <a16:creationId xmlns:a16="http://schemas.microsoft.com/office/drawing/2014/main" id="{852D2EF7-0ED2-CECB-CA52-B358769CBF9A}"/>
              </a:ext>
            </a:extLst>
          </p:cNvPr>
          <p:cNvSpPr>
            <a:spLocks noGrp="1"/>
          </p:cNvSpPr>
          <p:nvPr>
            <p:ph type="sldNum" sz="quarter" idx="12"/>
          </p:nvPr>
        </p:nvSpPr>
        <p:spPr/>
        <p:txBody>
          <a:bodyPr/>
          <a:lstStyle/>
          <a:p>
            <a:fld id="{EFFF64B8-0FF4-3C4C-8929-7DA557F8FB5C}" type="slidenum">
              <a:rPr lang="en-DE" smtClean="0"/>
              <a:t>75</a:t>
            </a:fld>
            <a:endParaRPr lang="en-DE"/>
          </a:p>
        </p:txBody>
      </p:sp>
      <p:sp>
        <p:nvSpPr>
          <p:cNvPr id="7" name="TextBox 6">
            <a:extLst>
              <a:ext uri="{FF2B5EF4-FFF2-40B4-BE49-F238E27FC236}">
                <a16:creationId xmlns:a16="http://schemas.microsoft.com/office/drawing/2014/main" id="{7E701764-A894-A24F-8556-FD42D130E5C9}"/>
              </a:ext>
            </a:extLst>
          </p:cNvPr>
          <p:cNvSpPr txBox="1"/>
          <p:nvPr/>
        </p:nvSpPr>
        <p:spPr>
          <a:xfrm>
            <a:off x="212976" y="218049"/>
            <a:ext cx="2172390" cy="400110"/>
          </a:xfrm>
          <a:prstGeom prst="rect">
            <a:avLst/>
          </a:prstGeom>
          <a:noFill/>
          <a:ln w="28575">
            <a:solidFill>
              <a:srgbClr val="750001"/>
            </a:solidFill>
          </a:ln>
        </p:spPr>
        <p:txBody>
          <a:bodyPr wrap="none" rtlCol="0">
            <a:spAutoFit/>
          </a:bodyPr>
          <a:lstStyle/>
          <a:p>
            <a:r>
              <a:rPr lang="en-US" sz="2000" dirty="0"/>
              <a:t>MD job submission</a:t>
            </a:r>
          </a:p>
        </p:txBody>
      </p:sp>
      <p:cxnSp>
        <p:nvCxnSpPr>
          <p:cNvPr id="10" name="Elbow Connector 9">
            <a:extLst>
              <a:ext uri="{FF2B5EF4-FFF2-40B4-BE49-F238E27FC236}">
                <a16:creationId xmlns:a16="http://schemas.microsoft.com/office/drawing/2014/main" id="{5B6CBADF-4390-81B7-3EF7-2069AB328172}"/>
              </a:ext>
            </a:extLst>
          </p:cNvPr>
          <p:cNvCxnSpPr>
            <a:cxnSpLocks/>
            <a:stCxn id="6" idx="1"/>
            <a:endCxn id="11" idx="3"/>
          </p:cNvCxnSpPr>
          <p:nvPr/>
        </p:nvCxnSpPr>
        <p:spPr>
          <a:xfrm rot="10800000" flipV="1">
            <a:off x="5197034" y="1555633"/>
            <a:ext cx="2752763" cy="1707164"/>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BC6352D-DD7D-4BCA-5A12-B4F675503A2A}"/>
              </a:ext>
            </a:extLst>
          </p:cNvPr>
          <p:cNvSpPr/>
          <p:nvPr/>
        </p:nvSpPr>
        <p:spPr>
          <a:xfrm flipV="1">
            <a:off x="108371" y="3125165"/>
            <a:ext cx="5088662" cy="27526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367F50E-C282-C6F5-58F1-3B4C1E2F52CB}"/>
              </a:ext>
            </a:extLst>
          </p:cNvPr>
          <p:cNvSpPr txBox="1"/>
          <p:nvPr/>
        </p:nvSpPr>
        <p:spPr>
          <a:xfrm>
            <a:off x="7949796" y="1232467"/>
            <a:ext cx="4133832" cy="646331"/>
          </a:xfrm>
          <a:prstGeom prst="rect">
            <a:avLst/>
          </a:prstGeom>
          <a:solidFill>
            <a:schemeClr val="bg1"/>
          </a:solidFill>
          <a:ln w="28575">
            <a:solidFill>
              <a:srgbClr val="750001"/>
            </a:solidFill>
          </a:ln>
        </p:spPr>
        <p:txBody>
          <a:bodyPr wrap="square" rtlCol="0">
            <a:spAutoFit/>
          </a:bodyPr>
          <a:lstStyle/>
          <a:p>
            <a:pPr algn="just"/>
            <a:r>
              <a:rPr lang="en-US" b="0" i="0" u="none" strike="noStrike" dirty="0">
                <a:solidFill>
                  <a:srgbClr val="000000"/>
                </a:solidFill>
                <a:effectLst/>
                <a:latin typeface="-webkit-standard"/>
              </a:rPr>
              <a:t>This is the directory where NAMD is installed. You should not change it.</a:t>
            </a:r>
            <a:endParaRPr lang="en-GB" dirty="0"/>
          </a:p>
        </p:txBody>
      </p:sp>
    </p:spTree>
    <p:extLst>
      <p:ext uri="{BB962C8B-B14F-4D97-AF65-F5344CB8AC3E}">
        <p14:creationId xmlns:p14="http://schemas.microsoft.com/office/powerpoint/2010/main" val="42912512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1E92CF-B6E4-854F-F233-B8FED89D40AE}"/>
            </a:ext>
          </a:extLst>
        </p:cNvPr>
        <p:cNvGrpSpPr/>
        <p:nvPr/>
      </p:nvGrpSpPr>
      <p:grpSpPr>
        <a:xfrm>
          <a:off x="0" y="0"/>
          <a:ext cx="0" cy="0"/>
          <a:chOff x="0" y="0"/>
          <a:chExt cx="0" cy="0"/>
        </a:xfrm>
      </p:grpSpPr>
      <p:pic>
        <p:nvPicPr>
          <p:cNvPr id="3" name="Picture 2" descr="A screen shot of a computer program&#10;&#10;AI-generated content may be incorrect.">
            <a:extLst>
              <a:ext uri="{FF2B5EF4-FFF2-40B4-BE49-F238E27FC236}">
                <a16:creationId xmlns:a16="http://schemas.microsoft.com/office/drawing/2014/main" id="{3E9E5186-8A9D-014F-22A2-EAEC49A070AE}"/>
              </a:ext>
            </a:extLst>
          </p:cNvPr>
          <p:cNvPicPr>
            <a:picLocks noChangeAspect="1"/>
          </p:cNvPicPr>
          <p:nvPr/>
        </p:nvPicPr>
        <p:blipFill>
          <a:blip r:embed="rId2"/>
          <a:stretch>
            <a:fillRect/>
          </a:stretch>
        </p:blipFill>
        <p:spPr>
          <a:xfrm>
            <a:off x="108372" y="712922"/>
            <a:ext cx="6368182" cy="6146048"/>
          </a:xfrm>
          <a:prstGeom prst="rect">
            <a:avLst/>
          </a:prstGeom>
        </p:spPr>
      </p:pic>
      <p:sp>
        <p:nvSpPr>
          <p:cNvPr id="2" name="Slide Number Placeholder 1">
            <a:extLst>
              <a:ext uri="{FF2B5EF4-FFF2-40B4-BE49-F238E27FC236}">
                <a16:creationId xmlns:a16="http://schemas.microsoft.com/office/drawing/2014/main" id="{7ABED899-45D6-2D97-4AB9-71D95DAE4ADA}"/>
              </a:ext>
            </a:extLst>
          </p:cNvPr>
          <p:cNvSpPr>
            <a:spLocks noGrp="1"/>
          </p:cNvSpPr>
          <p:nvPr>
            <p:ph type="sldNum" sz="quarter" idx="12"/>
          </p:nvPr>
        </p:nvSpPr>
        <p:spPr/>
        <p:txBody>
          <a:bodyPr/>
          <a:lstStyle/>
          <a:p>
            <a:fld id="{EFFF64B8-0FF4-3C4C-8929-7DA557F8FB5C}" type="slidenum">
              <a:rPr lang="en-DE" smtClean="0"/>
              <a:t>76</a:t>
            </a:fld>
            <a:endParaRPr lang="en-DE"/>
          </a:p>
        </p:txBody>
      </p:sp>
      <p:sp>
        <p:nvSpPr>
          <p:cNvPr id="7" name="TextBox 6">
            <a:extLst>
              <a:ext uri="{FF2B5EF4-FFF2-40B4-BE49-F238E27FC236}">
                <a16:creationId xmlns:a16="http://schemas.microsoft.com/office/drawing/2014/main" id="{9ABA7F41-21A3-9031-53D2-A3FD98DFB46B}"/>
              </a:ext>
            </a:extLst>
          </p:cNvPr>
          <p:cNvSpPr txBox="1"/>
          <p:nvPr/>
        </p:nvSpPr>
        <p:spPr>
          <a:xfrm>
            <a:off x="212976" y="218049"/>
            <a:ext cx="2172390" cy="400110"/>
          </a:xfrm>
          <a:prstGeom prst="rect">
            <a:avLst/>
          </a:prstGeom>
          <a:noFill/>
          <a:ln w="28575">
            <a:solidFill>
              <a:srgbClr val="750001"/>
            </a:solidFill>
          </a:ln>
        </p:spPr>
        <p:txBody>
          <a:bodyPr wrap="none" rtlCol="0">
            <a:spAutoFit/>
          </a:bodyPr>
          <a:lstStyle/>
          <a:p>
            <a:r>
              <a:rPr lang="en-US" sz="2000" dirty="0"/>
              <a:t>MD job submission</a:t>
            </a:r>
          </a:p>
        </p:txBody>
      </p:sp>
      <p:cxnSp>
        <p:nvCxnSpPr>
          <p:cNvPr id="10" name="Elbow Connector 9">
            <a:extLst>
              <a:ext uri="{FF2B5EF4-FFF2-40B4-BE49-F238E27FC236}">
                <a16:creationId xmlns:a16="http://schemas.microsoft.com/office/drawing/2014/main" id="{AE95F8CF-FC9D-227C-F945-7513F5E56A91}"/>
              </a:ext>
            </a:extLst>
          </p:cNvPr>
          <p:cNvCxnSpPr>
            <a:cxnSpLocks/>
            <a:stCxn id="6" idx="1"/>
            <a:endCxn id="11" idx="3"/>
          </p:cNvCxnSpPr>
          <p:nvPr/>
        </p:nvCxnSpPr>
        <p:spPr>
          <a:xfrm rot="10800000" flipV="1">
            <a:off x="2643188" y="2555763"/>
            <a:ext cx="5306608" cy="1108982"/>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7BCCD4E-E0D0-AF05-9B93-41AD43855141}"/>
              </a:ext>
            </a:extLst>
          </p:cNvPr>
          <p:cNvSpPr/>
          <p:nvPr/>
        </p:nvSpPr>
        <p:spPr>
          <a:xfrm flipV="1">
            <a:off x="108371" y="3414718"/>
            <a:ext cx="2534817" cy="50005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ADBD442-261F-908B-EC44-DABEBDBF7C3F}"/>
              </a:ext>
            </a:extLst>
          </p:cNvPr>
          <p:cNvSpPr txBox="1"/>
          <p:nvPr/>
        </p:nvSpPr>
        <p:spPr>
          <a:xfrm>
            <a:off x="7949796" y="2232597"/>
            <a:ext cx="4133832" cy="646331"/>
          </a:xfrm>
          <a:prstGeom prst="rect">
            <a:avLst/>
          </a:prstGeom>
          <a:solidFill>
            <a:schemeClr val="bg1"/>
          </a:solidFill>
          <a:ln w="28575">
            <a:solidFill>
              <a:srgbClr val="750001"/>
            </a:solidFill>
          </a:ln>
        </p:spPr>
        <p:txBody>
          <a:bodyPr wrap="square" rtlCol="0">
            <a:spAutoFit/>
          </a:bodyPr>
          <a:lstStyle/>
          <a:p>
            <a:pPr algn="just"/>
            <a:r>
              <a:rPr lang="en-US" b="0" i="0" u="none" strike="noStrike" dirty="0">
                <a:solidFill>
                  <a:srgbClr val="000000"/>
                </a:solidFill>
                <a:effectLst/>
                <a:latin typeface="-webkit-standard"/>
              </a:rPr>
              <a:t>Defined variables. </a:t>
            </a:r>
            <a:r>
              <a:rPr lang="en-US" dirty="0">
                <a:solidFill>
                  <a:srgbClr val="000000"/>
                </a:solidFill>
                <a:latin typeface="-webkit-standard"/>
              </a:rPr>
              <a:t>For consistency, do not change it.</a:t>
            </a:r>
            <a:endParaRPr lang="en-GB" dirty="0"/>
          </a:p>
        </p:txBody>
      </p:sp>
    </p:spTree>
    <p:extLst>
      <p:ext uri="{BB962C8B-B14F-4D97-AF65-F5344CB8AC3E}">
        <p14:creationId xmlns:p14="http://schemas.microsoft.com/office/powerpoint/2010/main" val="6444270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815B5-5115-84D9-04D9-EB84C958E8B5}"/>
            </a:ext>
          </a:extLst>
        </p:cNvPr>
        <p:cNvGrpSpPr/>
        <p:nvPr/>
      </p:nvGrpSpPr>
      <p:grpSpPr>
        <a:xfrm>
          <a:off x="0" y="0"/>
          <a:ext cx="0" cy="0"/>
          <a:chOff x="0" y="0"/>
          <a:chExt cx="0" cy="0"/>
        </a:xfrm>
      </p:grpSpPr>
      <p:pic>
        <p:nvPicPr>
          <p:cNvPr id="3" name="Picture 2" descr="A screen shot of a computer program&#10;&#10;AI-generated content may be incorrect.">
            <a:extLst>
              <a:ext uri="{FF2B5EF4-FFF2-40B4-BE49-F238E27FC236}">
                <a16:creationId xmlns:a16="http://schemas.microsoft.com/office/drawing/2014/main" id="{388A9F32-7EDA-2A77-E037-7085EBBFCC70}"/>
              </a:ext>
            </a:extLst>
          </p:cNvPr>
          <p:cNvPicPr>
            <a:picLocks noChangeAspect="1"/>
          </p:cNvPicPr>
          <p:nvPr/>
        </p:nvPicPr>
        <p:blipFill>
          <a:blip r:embed="rId2"/>
          <a:stretch>
            <a:fillRect/>
          </a:stretch>
        </p:blipFill>
        <p:spPr>
          <a:xfrm>
            <a:off x="108372" y="712922"/>
            <a:ext cx="6368182" cy="6146048"/>
          </a:xfrm>
          <a:prstGeom prst="rect">
            <a:avLst/>
          </a:prstGeom>
        </p:spPr>
      </p:pic>
      <p:sp>
        <p:nvSpPr>
          <p:cNvPr id="2" name="Slide Number Placeholder 1">
            <a:extLst>
              <a:ext uri="{FF2B5EF4-FFF2-40B4-BE49-F238E27FC236}">
                <a16:creationId xmlns:a16="http://schemas.microsoft.com/office/drawing/2014/main" id="{428EB457-ED17-7BF7-E537-E3BDFF1C0978}"/>
              </a:ext>
            </a:extLst>
          </p:cNvPr>
          <p:cNvSpPr>
            <a:spLocks noGrp="1"/>
          </p:cNvSpPr>
          <p:nvPr>
            <p:ph type="sldNum" sz="quarter" idx="12"/>
          </p:nvPr>
        </p:nvSpPr>
        <p:spPr/>
        <p:txBody>
          <a:bodyPr/>
          <a:lstStyle/>
          <a:p>
            <a:fld id="{EFFF64B8-0FF4-3C4C-8929-7DA557F8FB5C}" type="slidenum">
              <a:rPr lang="en-DE" smtClean="0"/>
              <a:t>77</a:t>
            </a:fld>
            <a:endParaRPr lang="en-DE"/>
          </a:p>
        </p:txBody>
      </p:sp>
      <p:sp>
        <p:nvSpPr>
          <p:cNvPr id="7" name="TextBox 6">
            <a:extLst>
              <a:ext uri="{FF2B5EF4-FFF2-40B4-BE49-F238E27FC236}">
                <a16:creationId xmlns:a16="http://schemas.microsoft.com/office/drawing/2014/main" id="{3077BB27-FFE6-8AC8-5371-3D73EEF9B7B6}"/>
              </a:ext>
            </a:extLst>
          </p:cNvPr>
          <p:cNvSpPr txBox="1"/>
          <p:nvPr/>
        </p:nvSpPr>
        <p:spPr>
          <a:xfrm>
            <a:off x="212976" y="218049"/>
            <a:ext cx="2172390" cy="400110"/>
          </a:xfrm>
          <a:prstGeom prst="rect">
            <a:avLst/>
          </a:prstGeom>
          <a:noFill/>
          <a:ln w="28575">
            <a:solidFill>
              <a:srgbClr val="750001"/>
            </a:solidFill>
          </a:ln>
        </p:spPr>
        <p:txBody>
          <a:bodyPr wrap="none" rtlCol="0">
            <a:spAutoFit/>
          </a:bodyPr>
          <a:lstStyle/>
          <a:p>
            <a:r>
              <a:rPr lang="en-US" sz="2000" dirty="0"/>
              <a:t>MD job submission</a:t>
            </a:r>
          </a:p>
        </p:txBody>
      </p:sp>
      <p:cxnSp>
        <p:nvCxnSpPr>
          <p:cNvPr id="10" name="Elbow Connector 9">
            <a:extLst>
              <a:ext uri="{FF2B5EF4-FFF2-40B4-BE49-F238E27FC236}">
                <a16:creationId xmlns:a16="http://schemas.microsoft.com/office/drawing/2014/main" id="{842FE76B-12F6-4F01-A321-19A369776115}"/>
              </a:ext>
            </a:extLst>
          </p:cNvPr>
          <p:cNvCxnSpPr>
            <a:cxnSpLocks/>
            <a:stCxn id="6" idx="1"/>
            <a:endCxn id="11" idx="3"/>
          </p:cNvCxnSpPr>
          <p:nvPr/>
        </p:nvCxnSpPr>
        <p:spPr>
          <a:xfrm rot="10800000" flipV="1">
            <a:off x="6180882" y="3341596"/>
            <a:ext cx="1768915" cy="840028"/>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38F570E-5F57-447D-CA10-27240C5AD04A}"/>
              </a:ext>
            </a:extLst>
          </p:cNvPr>
          <p:cNvSpPr/>
          <p:nvPr/>
        </p:nvSpPr>
        <p:spPr>
          <a:xfrm flipV="1">
            <a:off x="108371" y="4062713"/>
            <a:ext cx="6072510" cy="23782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9C9A2C4-705F-526C-F762-501F578A2197}"/>
              </a:ext>
            </a:extLst>
          </p:cNvPr>
          <p:cNvSpPr txBox="1"/>
          <p:nvPr/>
        </p:nvSpPr>
        <p:spPr>
          <a:xfrm>
            <a:off x="7949796" y="3018430"/>
            <a:ext cx="4133832" cy="646331"/>
          </a:xfrm>
          <a:prstGeom prst="rect">
            <a:avLst/>
          </a:prstGeom>
          <a:solidFill>
            <a:schemeClr val="bg1"/>
          </a:solidFill>
          <a:ln w="28575">
            <a:solidFill>
              <a:srgbClr val="750001"/>
            </a:solidFill>
          </a:ln>
        </p:spPr>
        <p:txBody>
          <a:bodyPr wrap="square" rtlCol="0">
            <a:spAutoFit/>
          </a:bodyPr>
          <a:lstStyle/>
          <a:p>
            <a:pPr algn="just"/>
            <a:r>
              <a:rPr lang="en-US" b="0" i="0" u="none" strike="noStrike" dirty="0">
                <a:solidFill>
                  <a:srgbClr val="000000"/>
                </a:solidFill>
                <a:effectLst/>
                <a:latin typeface="-webkit-standard"/>
              </a:rPr>
              <a:t>This is the command to run the equilibration steps. </a:t>
            </a:r>
            <a:endParaRPr lang="en-GB" dirty="0"/>
          </a:p>
        </p:txBody>
      </p:sp>
    </p:spTree>
    <p:extLst>
      <p:ext uri="{BB962C8B-B14F-4D97-AF65-F5344CB8AC3E}">
        <p14:creationId xmlns:p14="http://schemas.microsoft.com/office/powerpoint/2010/main" val="25573673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16907-7A36-7E74-BED2-35560BD92744}"/>
            </a:ext>
          </a:extLst>
        </p:cNvPr>
        <p:cNvGrpSpPr/>
        <p:nvPr/>
      </p:nvGrpSpPr>
      <p:grpSpPr>
        <a:xfrm>
          <a:off x="0" y="0"/>
          <a:ext cx="0" cy="0"/>
          <a:chOff x="0" y="0"/>
          <a:chExt cx="0" cy="0"/>
        </a:xfrm>
      </p:grpSpPr>
      <p:pic>
        <p:nvPicPr>
          <p:cNvPr id="3" name="Picture 2" descr="A screen shot of a computer program&#10;&#10;AI-generated content may be incorrect.">
            <a:extLst>
              <a:ext uri="{FF2B5EF4-FFF2-40B4-BE49-F238E27FC236}">
                <a16:creationId xmlns:a16="http://schemas.microsoft.com/office/drawing/2014/main" id="{D4549E38-00A9-FF85-CB92-A0D9BAA0D483}"/>
              </a:ext>
            </a:extLst>
          </p:cNvPr>
          <p:cNvPicPr>
            <a:picLocks noChangeAspect="1"/>
          </p:cNvPicPr>
          <p:nvPr/>
        </p:nvPicPr>
        <p:blipFill>
          <a:blip r:embed="rId2"/>
          <a:stretch>
            <a:fillRect/>
          </a:stretch>
        </p:blipFill>
        <p:spPr>
          <a:xfrm>
            <a:off x="108372" y="712922"/>
            <a:ext cx="6368182" cy="6146048"/>
          </a:xfrm>
          <a:prstGeom prst="rect">
            <a:avLst/>
          </a:prstGeom>
        </p:spPr>
      </p:pic>
      <p:sp>
        <p:nvSpPr>
          <p:cNvPr id="2" name="Slide Number Placeholder 1">
            <a:extLst>
              <a:ext uri="{FF2B5EF4-FFF2-40B4-BE49-F238E27FC236}">
                <a16:creationId xmlns:a16="http://schemas.microsoft.com/office/drawing/2014/main" id="{8EEF51D0-E314-C77E-3F78-A8053C67953D}"/>
              </a:ext>
            </a:extLst>
          </p:cNvPr>
          <p:cNvSpPr>
            <a:spLocks noGrp="1"/>
          </p:cNvSpPr>
          <p:nvPr>
            <p:ph type="sldNum" sz="quarter" idx="12"/>
          </p:nvPr>
        </p:nvSpPr>
        <p:spPr/>
        <p:txBody>
          <a:bodyPr/>
          <a:lstStyle/>
          <a:p>
            <a:fld id="{EFFF64B8-0FF4-3C4C-8929-7DA557F8FB5C}" type="slidenum">
              <a:rPr lang="en-DE" smtClean="0"/>
              <a:t>78</a:t>
            </a:fld>
            <a:endParaRPr lang="en-DE"/>
          </a:p>
        </p:txBody>
      </p:sp>
      <p:sp>
        <p:nvSpPr>
          <p:cNvPr id="7" name="TextBox 6">
            <a:extLst>
              <a:ext uri="{FF2B5EF4-FFF2-40B4-BE49-F238E27FC236}">
                <a16:creationId xmlns:a16="http://schemas.microsoft.com/office/drawing/2014/main" id="{F2C959CE-9D07-FFF6-C05A-DD7F71663FAB}"/>
              </a:ext>
            </a:extLst>
          </p:cNvPr>
          <p:cNvSpPr txBox="1"/>
          <p:nvPr/>
        </p:nvSpPr>
        <p:spPr>
          <a:xfrm>
            <a:off x="212976" y="218049"/>
            <a:ext cx="2172390" cy="400110"/>
          </a:xfrm>
          <a:prstGeom prst="rect">
            <a:avLst/>
          </a:prstGeom>
          <a:noFill/>
          <a:ln w="28575">
            <a:solidFill>
              <a:srgbClr val="750001"/>
            </a:solidFill>
          </a:ln>
        </p:spPr>
        <p:txBody>
          <a:bodyPr wrap="none" rtlCol="0">
            <a:spAutoFit/>
          </a:bodyPr>
          <a:lstStyle/>
          <a:p>
            <a:r>
              <a:rPr lang="en-US" sz="2000" dirty="0"/>
              <a:t>MD job submission</a:t>
            </a:r>
          </a:p>
        </p:txBody>
      </p:sp>
      <p:cxnSp>
        <p:nvCxnSpPr>
          <p:cNvPr id="10" name="Elbow Connector 9">
            <a:extLst>
              <a:ext uri="{FF2B5EF4-FFF2-40B4-BE49-F238E27FC236}">
                <a16:creationId xmlns:a16="http://schemas.microsoft.com/office/drawing/2014/main" id="{CFBB05D4-B6CA-1250-C1DD-3F5261CCB1D8}"/>
              </a:ext>
            </a:extLst>
          </p:cNvPr>
          <p:cNvCxnSpPr>
            <a:cxnSpLocks/>
            <a:stCxn id="6" idx="1"/>
            <a:endCxn id="11" idx="3"/>
          </p:cNvCxnSpPr>
          <p:nvPr/>
        </p:nvCxnSpPr>
        <p:spPr>
          <a:xfrm rot="10800000" flipV="1">
            <a:off x="900114" y="3895593"/>
            <a:ext cx="7049683" cy="597824"/>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52DD43F-ADC3-43CB-137D-24BC9BE53FB9}"/>
              </a:ext>
            </a:extLst>
          </p:cNvPr>
          <p:cNvSpPr/>
          <p:nvPr/>
        </p:nvSpPr>
        <p:spPr>
          <a:xfrm flipV="1">
            <a:off x="108371" y="4314824"/>
            <a:ext cx="791742" cy="35718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F910834-4918-A5AB-E599-F35A4C4D6620}"/>
              </a:ext>
            </a:extLst>
          </p:cNvPr>
          <p:cNvSpPr txBox="1"/>
          <p:nvPr/>
        </p:nvSpPr>
        <p:spPr>
          <a:xfrm>
            <a:off x="7949796" y="3018430"/>
            <a:ext cx="4133832" cy="1754326"/>
          </a:xfrm>
          <a:prstGeom prst="rect">
            <a:avLst/>
          </a:prstGeom>
          <a:solidFill>
            <a:schemeClr val="bg1"/>
          </a:solidFill>
          <a:ln w="28575">
            <a:solidFill>
              <a:srgbClr val="750001"/>
            </a:solidFill>
          </a:ln>
        </p:spPr>
        <p:txBody>
          <a:bodyPr wrap="square" rtlCol="0">
            <a:spAutoFit/>
          </a:bodyPr>
          <a:lstStyle/>
          <a:p>
            <a:pPr algn="just"/>
            <a:r>
              <a:rPr lang="en-US" b="0" i="0" u="none" strike="noStrike" dirty="0">
                <a:solidFill>
                  <a:srgbClr val="000000"/>
                </a:solidFill>
                <a:effectLst/>
                <a:latin typeface="-webkit-standard"/>
              </a:rPr>
              <a:t>You can adjust the maximum number of iterations for the loop. Keep in mind that this will affect the size of your simulation. This adjustment should be combined with the “</a:t>
            </a:r>
            <a:r>
              <a:rPr lang="en-US" b="0" i="0" u="none" strike="noStrike" dirty="0" err="1">
                <a:solidFill>
                  <a:srgbClr val="000000"/>
                </a:solidFill>
                <a:effectLst/>
                <a:latin typeface="-webkit-standard"/>
              </a:rPr>
              <a:t>numsteps</a:t>
            </a:r>
            <a:r>
              <a:rPr lang="en-US" dirty="0">
                <a:solidFill>
                  <a:srgbClr val="000000"/>
                </a:solidFill>
                <a:latin typeface="-webkit-standard"/>
              </a:rPr>
              <a:t>”</a:t>
            </a:r>
            <a:r>
              <a:rPr lang="en-US" b="0" i="0" u="none" strike="noStrike" dirty="0">
                <a:solidFill>
                  <a:srgbClr val="000000"/>
                </a:solidFill>
                <a:effectLst/>
                <a:latin typeface="-webkit-standard"/>
              </a:rPr>
              <a:t> and “run</a:t>
            </a:r>
            <a:r>
              <a:rPr lang="en-US" dirty="0">
                <a:solidFill>
                  <a:srgbClr val="000000"/>
                </a:solidFill>
                <a:latin typeface="-webkit-standard"/>
              </a:rPr>
              <a:t>”</a:t>
            </a:r>
            <a:r>
              <a:rPr lang="en-US" b="0" i="0" u="none" strike="noStrike" dirty="0">
                <a:solidFill>
                  <a:srgbClr val="000000"/>
                </a:solidFill>
                <a:effectLst/>
                <a:latin typeface="-webkit-standard"/>
              </a:rPr>
              <a:t> parameters from the production input file.</a:t>
            </a:r>
            <a:endParaRPr lang="en-GB" dirty="0"/>
          </a:p>
        </p:txBody>
      </p:sp>
    </p:spTree>
    <p:extLst>
      <p:ext uri="{BB962C8B-B14F-4D97-AF65-F5344CB8AC3E}">
        <p14:creationId xmlns:p14="http://schemas.microsoft.com/office/powerpoint/2010/main" val="14615807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F5681-785E-2426-D98D-E4AF0278C4E3}"/>
            </a:ext>
          </a:extLst>
        </p:cNvPr>
        <p:cNvGrpSpPr/>
        <p:nvPr/>
      </p:nvGrpSpPr>
      <p:grpSpPr>
        <a:xfrm>
          <a:off x="0" y="0"/>
          <a:ext cx="0" cy="0"/>
          <a:chOff x="0" y="0"/>
          <a:chExt cx="0" cy="0"/>
        </a:xfrm>
      </p:grpSpPr>
      <p:pic>
        <p:nvPicPr>
          <p:cNvPr id="4" name="Picture 3" descr="A screen shot of a computer program&#10;&#10;AI-generated content may be incorrect.">
            <a:extLst>
              <a:ext uri="{FF2B5EF4-FFF2-40B4-BE49-F238E27FC236}">
                <a16:creationId xmlns:a16="http://schemas.microsoft.com/office/drawing/2014/main" id="{9B1DF3B9-A0C5-FD70-BB07-38ADDAC1998D}"/>
              </a:ext>
            </a:extLst>
          </p:cNvPr>
          <p:cNvPicPr>
            <a:picLocks noChangeAspect="1"/>
          </p:cNvPicPr>
          <p:nvPr/>
        </p:nvPicPr>
        <p:blipFill>
          <a:blip r:embed="rId2"/>
          <a:stretch>
            <a:fillRect/>
          </a:stretch>
        </p:blipFill>
        <p:spPr>
          <a:xfrm>
            <a:off x="108372" y="712922"/>
            <a:ext cx="6368182" cy="6146048"/>
          </a:xfrm>
          <a:prstGeom prst="rect">
            <a:avLst/>
          </a:prstGeom>
        </p:spPr>
      </p:pic>
      <p:sp>
        <p:nvSpPr>
          <p:cNvPr id="2" name="Slide Number Placeholder 1">
            <a:extLst>
              <a:ext uri="{FF2B5EF4-FFF2-40B4-BE49-F238E27FC236}">
                <a16:creationId xmlns:a16="http://schemas.microsoft.com/office/drawing/2014/main" id="{1F670FA3-D804-5570-4BD6-D033A653C983}"/>
              </a:ext>
            </a:extLst>
          </p:cNvPr>
          <p:cNvSpPr>
            <a:spLocks noGrp="1"/>
          </p:cNvSpPr>
          <p:nvPr>
            <p:ph type="sldNum" sz="quarter" idx="12"/>
          </p:nvPr>
        </p:nvSpPr>
        <p:spPr/>
        <p:txBody>
          <a:bodyPr/>
          <a:lstStyle/>
          <a:p>
            <a:fld id="{EFFF64B8-0FF4-3C4C-8929-7DA557F8FB5C}" type="slidenum">
              <a:rPr lang="en-DE" smtClean="0"/>
              <a:t>79</a:t>
            </a:fld>
            <a:endParaRPr lang="en-DE"/>
          </a:p>
        </p:txBody>
      </p:sp>
      <p:sp>
        <p:nvSpPr>
          <p:cNvPr id="7" name="TextBox 6">
            <a:extLst>
              <a:ext uri="{FF2B5EF4-FFF2-40B4-BE49-F238E27FC236}">
                <a16:creationId xmlns:a16="http://schemas.microsoft.com/office/drawing/2014/main" id="{01821973-1ABD-A2E6-DF34-0B1346A57D46}"/>
              </a:ext>
            </a:extLst>
          </p:cNvPr>
          <p:cNvSpPr txBox="1"/>
          <p:nvPr/>
        </p:nvSpPr>
        <p:spPr>
          <a:xfrm>
            <a:off x="212976" y="218049"/>
            <a:ext cx="2172390" cy="400110"/>
          </a:xfrm>
          <a:prstGeom prst="rect">
            <a:avLst/>
          </a:prstGeom>
          <a:noFill/>
          <a:ln w="28575">
            <a:solidFill>
              <a:srgbClr val="750001"/>
            </a:solidFill>
          </a:ln>
        </p:spPr>
        <p:txBody>
          <a:bodyPr wrap="none" rtlCol="0">
            <a:spAutoFit/>
          </a:bodyPr>
          <a:lstStyle/>
          <a:p>
            <a:r>
              <a:rPr lang="en-US" sz="2000" dirty="0"/>
              <a:t>MD job submission</a:t>
            </a:r>
          </a:p>
        </p:txBody>
      </p:sp>
      <p:cxnSp>
        <p:nvCxnSpPr>
          <p:cNvPr id="10" name="Elbow Connector 9">
            <a:extLst>
              <a:ext uri="{FF2B5EF4-FFF2-40B4-BE49-F238E27FC236}">
                <a16:creationId xmlns:a16="http://schemas.microsoft.com/office/drawing/2014/main" id="{016A388A-21B0-B92E-6E70-BDACB9540666}"/>
              </a:ext>
            </a:extLst>
          </p:cNvPr>
          <p:cNvCxnSpPr>
            <a:cxnSpLocks/>
            <a:stCxn id="6" idx="1"/>
            <a:endCxn id="11" idx="3"/>
          </p:cNvCxnSpPr>
          <p:nvPr/>
        </p:nvCxnSpPr>
        <p:spPr>
          <a:xfrm rot="10800000" flipV="1">
            <a:off x="900114" y="3895593"/>
            <a:ext cx="7049683" cy="597824"/>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47C1721-4902-1599-8474-47404268EC3C}"/>
              </a:ext>
            </a:extLst>
          </p:cNvPr>
          <p:cNvSpPr/>
          <p:nvPr/>
        </p:nvSpPr>
        <p:spPr>
          <a:xfrm flipV="1">
            <a:off x="108371" y="4314824"/>
            <a:ext cx="791742" cy="35718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6BD5C5F-2B58-88E7-63BC-BF7D34A9CE0F}"/>
              </a:ext>
            </a:extLst>
          </p:cNvPr>
          <p:cNvSpPr txBox="1"/>
          <p:nvPr/>
        </p:nvSpPr>
        <p:spPr>
          <a:xfrm>
            <a:off x="7949796" y="3018430"/>
            <a:ext cx="4133832" cy="1754326"/>
          </a:xfrm>
          <a:prstGeom prst="rect">
            <a:avLst/>
          </a:prstGeom>
          <a:solidFill>
            <a:schemeClr val="bg1"/>
          </a:solidFill>
          <a:ln w="28575">
            <a:solidFill>
              <a:srgbClr val="750001"/>
            </a:solidFill>
          </a:ln>
        </p:spPr>
        <p:txBody>
          <a:bodyPr wrap="square" rtlCol="0">
            <a:spAutoFit/>
          </a:bodyPr>
          <a:lstStyle/>
          <a:p>
            <a:pPr algn="just"/>
            <a:r>
              <a:rPr lang="en-US" b="0" i="0" u="none" strike="noStrike" dirty="0">
                <a:solidFill>
                  <a:srgbClr val="000000"/>
                </a:solidFill>
                <a:effectLst/>
                <a:latin typeface="-webkit-standard"/>
              </a:rPr>
              <a:t>You can adjust the maximum number of iterations for the loop. Keep in mind that this will affect the size of your simulation. This adjustment should be combined with the “</a:t>
            </a:r>
            <a:r>
              <a:rPr lang="en-US" b="0" i="0" u="none" strike="noStrike" dirty="0" err="1">
                <a:solidFill>
                  <a:srgbClr val="000000"/>
                </a:solidFill>
                <a:effectLst/>
                <a:latin typeface="-webkit-standard"/>
              </a:rPr>
              <a:t>numsteps</a:t>
            </a:r>
            <a:r>
              <a:rPr lang="en-US" dirty="0">
                <a:solidFill>
                  <a:srgbClr val="000000"/>
                </a:solidFill>
                <a:latin typeface="-webkit-standard"/>
              </a:rPr>
              <a:t>”</a:t>
            </a:r>
            <a:r>
              <a:rPr lang="en-US" b="0" i="0" u="none" strike="noStrike" dirty="0">
                <a:solidFill>
                  <a:srgbClr val="000000"/>
                </a:solidFill>
                <a:effectLst/>
                <a:latin typeface="-webkit-standard"/>
              </a:rPr>
              <a:t> and “run</a:t>
            </a:r>
            <a:r>
              <a:rPr lang="en-US" dirty="0">
                <a:solidFill>
                  <a:srgbClr val="000000"/>
                </a:solidFill>
                <a:latin typeface="-webkit-standard"/>
              </a:rPr>
              <a:t>”</a:t>
            </a:r>
            <a:r>
              <a:rPr lang="en-US" b="0" i="0" u="none" strike="noStrike" dirty="0">
                <a:solidFill>
                  <a:srgbClr val="000000"/>
                </a:solidFill>
                <a:effectLst/>
                <a:latin typeface="-webkit-standard"/>
              </a:rPr>
              <a:t> parameters from the production input file.</a:t>
            </a:r>
            <a:endParaRPr lang="en-GB" dirty="0"/>
          </a:p>
        </p:txBody>
      </p:sp>
      <p:sp>
        <p:nvSpPr>
          <p:cNvPr id="3" name="TextBox 2">
            <a:extLst>
              <a:ext uri="{FF2B5EF4-FFF2-40B4-BE49-F238E27FC236}">
                <a16:creationId xmlns:a16="http://schemas.microsoft.com/office/drawing/2014/main" id="{29832F77-45AF-96B3-A4C7-1F97A2F39A42}"/>
              </a:ext>
            </a:extLst>
          </p:cNvPr>
          <p:cNvSpPr txBox="1"/>
          <p:nvPr/>
        </p:nvSpPr>
        <p:spPr>
          <a:xfrm>
            <a:off x="7949796" y="4967149"/>
            <a:ext cx="4133832" cy="646331"/>
          </a:xfrm>
          <a:prstGeom prst="rect">
            <a:avLst/>
          </a:prstGeom>
          <a:solidFill>
            <a:schemeClr val="bg1"/>
          </a:solidFill>
          <a:ln w="28575">
            <a:solidFill>
              <a:srgbClr val="750001"/>
            </a:solidFill>
          </a:ln>
        </p:spPr>
        <p:txBody>
          <a:bodyPr wrap="square" rtlCol="0">
            <a:spAutoFit/>
          </a:bodyPr>
          <a:lstStyle/>
          <a:p>
            <a:pPr algn="just"/>
            <a:r>
              <a:rPr lang="en-GB" dirty="0"/>
              <a:t>If you did not increase “</a:t>
            </a:r>
            <a:r>
              <a:rPr lang="en-GB" dirty="0" err="1"/>
              <a:t>numsteps</a:t>
            </a:r>
            <a:r>
              <a:rPr lang="en-GB" dirty="0"/>
              <a:t>” before, set this to up to 15.</a:t>
            </a:r>
          </a:p>
        </p:txBody>
      </p:sp>
    </p:spTree>
    <p:extLst>
      <p:ext uri="{BB962C8B-B14F-4D97-AF65-F5344CB8AC3E}">
        <p14:creationId xmlns:p14="http://schemas.microsoft.com/office/powerpoint/2010/main" val="2532959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FB372-3650-7D58-EA65-26C431208F32}"/>
            </a:ext>
          </a:extLst>
        </p:cNvPr>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68E3459E-F1BE-3756-E9F7-5BFAC07B258B}"/>
              </a:ext>
            </a:extLst>
          </p:cNvPr>
          <p:cNvPicPr>
            <a:picLocks noChangeAspect="1"/>
          </p:cNvPicPr>
          <p:nvPr/>
        </p:nvPicPr>
        <p:blipFill>
          <a:blip r:embed="rId2"/>
          <a:stretch>
            <a:fillRect/>
          </a:stretch>
        </p:blipFill>
        <p:spPr>
          <a:xfrm>
            <a:off x="28136" y="1729334"/>
            <a:ext cx="9771278" cy="5114597"/>
          </a:xfrm>
          <a:prstGeom prst="rect">
            <a:avLst/>
          </a:prstGeom>
        </p:spPr>
      </p:pic>
      <p:sp>
        <p:nvSpPr>
          <p:cNvPr id="5" name="TextBox 4">
            <a:extLst>
              <a:ext uri="{FF2B5EF4-FFF2-40B4-BE49-F238E27FC236}">
                <a16:creationId xmlns:a16="http://schemas.microsoft.com/office/drawing/2014/main" id="{FBD0CF45-8A2F-A7A6-B592-10F428A349C9}"/>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6" name="TextBox 5">
            <a:extLst>
              <a:ext uri="{FF2B5EF4-FFF2-40B4-BE49-F238E27FC236}">
                <a16:creationId xmlns:a16="http://schemas.microsoft.com/office/drawing/2014/main" id="{CA2B6419-2716-1146-14A4-02CD4E7C6885}"/>
              </a:ext>
            </a:extLst>
          </p:cNvPr>
          <p:cNvSpPr txBox="1"/>
          <p:nvPr/>
        </p:nvSpPr>
        <p:spPr>
          <a:xfrm>
            <a:off x="78441" y="912160"/>
            <a:ext cx="5196944" cy="646331"/>
          </a:xfrm>
          <a:prstGeom prst="rect">
            <a:avLst/>
          </a:prstGeom>
          <a:noFill/>
          <a:ln w="28575">
            <a:solidFill>
              <a:srgbClr val="750001"/>
            </a:solidFill>
          </a:ln>
        </p:spPr>
        <p:txBody>
          <a:bodyPr wrap="square" rtlCol="0">
            <a:spAutoFit/>
          </a:bodyPr>
          <a:lstStyle/>
          <a:p>
            <a:pPr algn="just"/>
            <a:r>
              <a:rPr lang="en-US" dirty="0"/>
              <a:t>CHARMM-GUI has many input generator options (we invite you to take a look in all of them later 😁).</a:t>
            </a:r>
          </a:p>
        </p:txBody>
      </p:sp>
      <p:sp>
        <p:nvSpPr>
          <p:cNvPr id="8" name="Rectangle 7">
            <a:extLst>
              <a:ext uri="{FF2B5EF4-FFF2-40B4-BE49-F238E27FC236}">
                <a16:creationId xmlns:a16="http://schemas.microsoft.com/office/drawing/2014/main" id="{0CBD1104-6C7C-1B21-B6F6-1D8A4E492ACE}"/>
              </a:ext>
            </a:extLst>
          </p:cNvPr>
          <p:cNvSpPr/>
          <p:nvPr/>
        </p:nvSpPr>
        <p:spPr>
          <a:xfrm flipV="1">
            <a:off x="78441" y="4557931"/>
            <a:ext cx="821891" cy="23915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Elbow Connector 8">
            <a:extLst>
              <a:ext uri="{FF2B5EF4-FFF2-40B4-BE49-F238E27FC236}">
                <a16:creationId xmlns:a16="http://schemas.microsoft.com/office/drawing/2014/main" id="{A3C43D29-22A2-AD7B-A77F-CD951229D864}"/>
              </a:ext>
            </a:extLst>
          </p:cNvPr>
          <p:cNvCxnSpPr>
            <a:cxnSpLocks/>
            <a:stCxn id="7" idx="2"/>
            <a:endCxn id="8" idx="3"/>
          </p:cNvCxnSpPr>
          <p:nvPr/>
        </p:nvCxnSpPr>
        <p:spPr>
          <a:xfrm rot="5400000">
            <a:off x="3925201" y="-912380"/>
            <a:ext cx="2565018" cy="8614755"/>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6E1FF2A-84B3-1546-ACAC-5A6BEA80E1B5}"/>
              </a:ext>
            </a:extLst>
          </p:cNvPr>
          <p:cNvSpPr txBox="1"/>
          <p:nvPr/>
        </p:nvSpPr>
        <p:spPr>
          <a:xfrm>
            <a:off x="6916615" y="912159"/>
            <a:ext cx="5196944" cy="1200329"/>
          </a:xfrm>
          <a:prstGeom prst="rect">
            <a:avLst/>
          </a:prstGeom>
          <a:solidFill>
            <a:schemeClr val="bg1"/>
          </a:solidFill>
          <a:ln w="28575">
            <a:solidFill>
              <a:srgbClr val="750001"/>
            </a:solidFill>
          </a:ln>
        </p:spPr>
        <p:txBody>
          <a:bodyPr wrap="square" rtlCol="0">
            <a:spAutoFit/>
          </a:bodyPr>
          <a:lstStyle/>
          <a:p>
            <a:pPr algn="just"/>
            <a:r>
              <a:rPr lang="en-US" dirty="0"/>
              <a:t>For our purposes, we are going to use the </a:t>
            </a:r>
            <a:r>
              <a:rPr lang="en-US" i="1" dirty="0"/>
              <a:t>“Solution Builder”</a:t>
            </a:r>
            <a:r>
              <a:rPr lang="en-US" dirty="0"/>
              <a:t> option, which helps the user to build a solvated system for their molecular dynamics simulations.</a:t>
            </a:r>
          </a:p>
        </p:txBody>
      </p:sp>
      <p:sp>
        <p:nvSpPr>
          <p:cNvPr id="2" name="Rectangle 1">
            <a:extLst>
              <a:ext uri="{FF2B5EF4-FFF2-40B4-BE49-F238E27FC236}">
                <a16:creationId xmlns:a16="http://schemas.microsoft.com/office/drawing/2014/main" id="{03D6648A-5939-1933-9BB2-73119682E1AE}"/>
              </a:ext>
            </a:extLst>
          </p:cNvPr>
          <p:cNvSpPr/>
          <p:nvPr/>
        </p:nvSpPr>
        <p:spPr>
          <a:xfrm>
            <a:off x="28136" y="797588"/>
            <a:ext cx="5584873" cy="817173"/>
          </a:xfrm>
          <a:prstGeom prst="rect">
            <a:avLst/>
          </a:prstGeom>
          <a:solidFill>
            <a:schemeClr val="bg1">
              <a:alpha val="9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00330587-F787-1893-C77B-772827A607CE}"/>
              </a:ext>
            </a:extLst>
          </p:cNvPr>
          <p:cNvSpPr>
            <a:spLocks noGrp="1"/>
          </p:cNvSpPr>
          <p:nvPr>
            <p:ph type="sldNum" sz="quarter" idx="12"/>
          </p:nvPr>
        </p:nvSpPr>
        <p:spPr>
          <a:xfrm>
            <a:off x="9448800" y="6478806"/>
            <a:ext cx="2743200" cy="365125"/>
          </a:xfrm>
        </p:spPr>
        <p:txBody>
          <a:bodyPr/>
          <a:lstStyle/>
          <a:p>
            <a:fld id="{EFFF64B8-0FF4-3C4C-8929-7DA557F8FB5C}" type="slidenum">
              <a:rPr lang="en-DE" smtClean="0"/>
              <a:t>8</a:t>
            </a:fld>
            <a:endParaRPr lang="en-DE"/>
          </a:p>
        </p:txBody>
      </p:sp>
    </p:spTree>
    <p:extLst>
      <p:ext uri="{BB962C8B-B14F-4D97-AF65-F5344CB8AC3E}">
        <p14:creationId xmlns:p14="http://schemas.microsoft.com/office/powerpoint/2010/main" val="181765377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21087-673D-8CDC-828D-61CE88AF8556}"/>
            </a:ext>
          </a:extLst>
        </p:cNvPr>
        <p:cNvGrpSpPr/>
        <p:nvPr/>
      </p:nvGrpSpPr>
      <p:grpSpPr>
        <a:xfrm>
          <a:off x="0" y="0"/>
          <a:ext cx="0" cy="0"/>
          <a:chOff x="0" y="0"/>
          <a:chExt cx="0" cy="0"/>
        </a:xfrm>
      </p:grpSpPr>
      <p:pic>
        <p:nvPicPr>
          <p:cNvPr id="3" name="Picture 2" descr="A screen shot of a computer program&#10;&#10;AI-generated content may be incorrect.">
            <a:extLst>
              <a:ext uri="{FF2B5EF4-FFF2-40B4-BE49-F238E27FC236}">
                <a16:creationId xmlns:a16="http://schemas.microsoft.com/office/drawing/2014/main" id="{4265C11C-0808-0CF1-AB84-8EB4E4D0985C}"/>
              </a:ext>
            </a:extLst>
          </p:cNvPr>
          <p:cNvPicPr>
            <a:picLocks noChangeAspect="1"/>
          </p:cNvPicPr>
          <p:nvPr/>
        </p:nvPicPr>
        <p:blipFill>
          <a:blip r:embed="rId2"/>
          <a:stretch>
            <a:fillRect/>
          </a:stretch>
        </p:blipFill>
        <p:spPr>
          <a:xfrm>
            <a:off x="108372" y="712922"/>
            <a:ext cx="6368182" cy="6146048"/>
          </a:xfrm>
          <a:prstGeom prst="rect">
            <a:avLst/>
          </a:prstGeom>
        </p:spPr>
      </p:pic>
      <p:sp>
        <p:nvSpPr>
          <p:cNvPr id="2" name="Slide Number Placeholder 1">
            <a:extLst>
              <a:ext uri="{FF2B5EF4-FFF2-40B4-BE49-F238E27FC236}">
                <a16:creationId xmlns:a16="http://schemas.microsoft.com/office/drawing/2014/main" id="{A3D56B31-09D8-DF56-EDBB-F0A4576389E9}"/>
              </a:ext>
            </a:extLst>
          </p:cNvPr>
          <p:cNvSpPr>
            <a:spLocks noGrp="1"/>
          </p:cNvSpPr>
          <p:nvPr>
            <p:ph type="sldNum" sz="quarter" idx="12"/>
          </p:nvPr>
        </p:nvSpPr>
        <p:spPr/>
        <p:txBody>
          <a:bodyPr/>
          <a:lstStyle/>
          <a:p>
            <a:fld id="{EFFF64B8-0FF4-3C4C-8929-7DA557F8FB5C}" type="slidenum">
              <a:rPr lang="en-DE" smtClean="0"/>
              <a:t>80</a:t>
            </a:fld>
            <a:endParaRPr lang="en-DE"/>
          </a:p>
        </p:txBody>
      </p:sp>
      <p:sp>
        <p:nvSpPr>
          <p:cNvPr id="7" name="TextBox 6">
            <a:extLst>
              <a:ext uri="{FF2B5EF4-FFF2-40B4-BE49-F238E27FC236}">
                <a16:creationId xmlns:a16="http://schemas.microsoft.com/office/drawing/2014/main" id="{3BEC5D83-C7BA-4E4C-A58A-A32CB14725D9}"/>
              </a:ext>
            </a:extLst>
          </p:cNvPr>
          <p:cNvSpPr txBox="1"/>
          <p:nvPr/>
        </p:nvSpPr>
        <p:spPr>
          <a:xfrm>
            <a:off x="212976" y="218049"/>
            <a:ext cx="2172390" cy="400110"/>
          </a:xfrm>
          <a:prstGeom prst="rect">
            <a:avLst/>
          </a:prstGeom>
          <a:noFill/>
          <a:ln w="28575">
            <a:solidFill>
              <a:srgbClr val="750001"/>
            </a:solidFill>
          </a:ln>
        </p:spPr>
        <p:txBody>
          <a:bodyPr wrap="none" rtlCol="0">
            <a:spAutoFit/>
          </a:bodyPr>
          <a:lstStyle/>
          <a:p>
            <a:r>
              <a:rPr lang="en-US" sz="2000" dirty="0"/>
              <a:t>MD job submission</a:t>
            </a:r>
          </a:p>
        </p:txBody>
      </p:sp>
      <p:cxnSp>
        <p:nvCxnSpPr>
          <p:cNvPr id="10" name="Elbow Connector 9">
            <a:extLst>
              <a:ext uri="{FF2B5EF4-FFF2-40B4-BE49-F238E27FC236}">
                <a16:creationId xmlns:a16="http://schemas.microsoft.com/office/drawing/2014/main" id="{8E9DDEC2-17CA-8615-5288-455D5C03CB68}"/>
              </a:ext>
            </a:extLst>
          </p:cNvPr>
          <p:cNvCxnSpPr>
            <a:cxnSpLocks/>
            <a:stCxn id="6" idx="1"/>
            <a:endCxn id="11" idx="3"/>
          </p:cNvCxnSpPr>
          <p:nvPr/>
        </p:nvCxnSpPr>
        <p:spPr>
          <a:xfrm rot="10800000" flipV="1">
            <a:off x="6476554" y="3480094"/>
            <a:ext cx="1473243" cy="228491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9FBF978-7E33-966C-5B4A-31DEA92B1FCC}"/>
              </a:ext>
            </a:extLst>
          </p:cNvPr>
          <p:cNvSpPr/>
          <p:nvPr/>
        </p:nvSpPr>
        <p:spPr>
          <a:xfrm flipV="1">
            <a:off x="108371" y="4672013"/>
            <a:ext cx="6368182" cy="218598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ADB1DE3-B363-B385-08C4-DA67CC97E313}"/>
              </a:ext>
            </a:extLst>
          </p:cNvPr>
          <p:cNvSpPr txBox="1"/>
          <p:nvPr/>
        </p:nvSpPr>
        <p:spPr>
          <a:xfrm>
            <a:off x="7949796" y="3018430"/>
            <a:ext cx="4133832" cy="923330"/>
          </a:xfrm>
          <a:prstGeom prst="rect">
            <a:avLst/>
          </a:prstGeom>
          <a:solidFill>
            <a:schemeClr val="bg1"/>
          </a:solidFill>
          <a:ln w="28575">
            <a:solidFill>
              <a:srgbClr val="750001"/>
            </a:solidFill>
          </a:ln>
        </p:spPr>
        <p:txBody>
          <a:bodyPr wrap="square" rtlCol="0">
            <a:spAutoFit/>
          </a:bodyPr>
          <a:lstStyle/>
          <a:p>
            <a:pPr algn="just"/>
            <a:r>
              <a:rPr lang="en-US" b="0" i="0" u="none" strike="noStrike" dirty="0">
                <a:solidFill>
                  <a:srgbClr val="000000"/>
                </a:solidFill>
                <a:effectLst/>
                <a:latin typeface="-webkit-standard"/>
              </a:rPr>
              <a:t>After equilibration is complete, this is the loop where you will run the production steps (the actual </a:t>
            </a:r>
            <a:r>
              <a:rPr lang="en-US" b="0" i="1" u="none" strike="noStrike" dirty="0">
                <a:solidFill>
                  <a:srgbClr val="000000"/>
                </a:solidFill>
                <a:effectLst/>
                <a:latin typeface="-webkit-standard"/>
              </a:rPr>
              <a:t>“simulation”</a:t>
            </a:r>
            <a:r>
              <a:rPr lang="en-US" b="0" i="0" u="none" strike="noStrike" dirty="0">
                <a:solidFill>
                  <a:srgbClr val="000000"/>
                </a:solidFill>
                <a:effectLst/>
                <a:latin typeface="-webkit-standard"/>
              </a:rPr>
              <a:t>).</a:t>
            </a:r>
            <a:endParaRPr lang="en-GB" dirty="0"/>
          </a:p>
        </p:txBody>
      </p:sp>
    </p:spTree>
    <p:extLst>
      <p:ext uri="{BB962C8B-B14F-4D97-AF65-F5344CB8AC3E}">
        <p14:creationId xmlns:p14="http://schemas.microsoft.com/office/powerpoint/2010/main" val="22750316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38125-B128-A7E1-70E9-621364CF85F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26B1CB-1FA0-DB48-4F39-92A9711BD45A}"/>
              </a:ext>
            </a:extLst>
          </p:cNvPr>
          <p:cNvSpPr>
            <a:spLocks noGrp="1"/>
          </p:cNvSpPr>
          <p:nvPr>
            <p:ph type="sldNum" sz="quarter" idx="12"/>
          </p:nvPr>
        </p:nvSpPr>
        <p:spPr/>
        <p:txBody>
          <a:bodyPr/>
          <a:lstStyle/>
          <a:p>
            <a:fld id="{EFFF64B8-0FF4-3C4C-8929-7DA557F8FB5C}" type="slidenum">
              <a:rPr lang="en-DE" smtClean="0"/>
              <a:t>81</a:t>
            </a:fld>
            <a:endParaRPr lang="en-DE"/>
          </a:p>
        </p:txBody>
      </p:sp>
      <p:sp>
        <p:nvSpPr>
          <p:cNvPr id="7" name="TextBox 6">
            <a:extLst>
              <a:ext uri="{FF2B5EF4-FFF2-40B4-BE49-F238E27FC236}">
                <a16:creationId xmlns:a16="http://schemas.microsoft.com/office/drawing/2014/main" id="{3A536E83-5000-EC15-4D82-FA8270B859E6}"/>
              </a:ext>
            </a:extLst>
          </p:cNvPr>
          <p:cNvSpPr txBox="1"/>
          <p:nvPr/>
        </p:nvSpPr>
        <p:spPr>
          <a:xfrm>
            <a:off x="212976" y="218049"/>
            <a:ext cx="2172390" cy="400110"/>
          </a:xfrm>
          <a:prstGeom prst="rect">
            <a:avLst/>
          </a:prstGeom>
          <a:noFill/>
          <a:ln w="28575">
            <a:solidFill>
              <a:srgbClr val="750001"/>
            </a:solidFill>
          </a:ln>
        </p:spPr>
        <p:txBody>
          <a:bodyPr wrap="none" rtlCol="0">
            <a:spAutoFit/>
          </a:bodyPr>
          <a:lstStyle/>
          <a:p>
            <a:r>
              <a:rPr lang="en-US" sz="2000" dirty="0"/>
              <a:t>MD job submission</a:t>
            </a:r>
          </a:p>
        </p:txBody>
      </p:sp>
      <p:sp>
        <p:nvSpPr>
          <p:cNvPr id="3" name="TextBox 2">
            <a:extLst>
              <a:ext uri="{FF2B5EF4-FFF2-40B4-BE49-F238E27FC236}">
                <a16:creationId xmlns:a16="http://schemas.microsoft.com/office/drawing/2014/main" id="{FCD47B53-3651-287D-044E-A67CA9D18E7A}"/>
              </a:ext>
            </a:extLst>
          </p:cNvPr>
          <p:cNvSpPr txBox="1"/>
          <p:nvPr/>
        </p:nvSpPr>
        <p:spPr>
          <a:xfrm>
            <a:off x="7949796" y="1523225"/>
            <a:ext cx="4133832" cy="646331"/>
          </a:xfrm>
          <a:prstGeom prst="rect">
            <a:avLst/>
          </a:prstGeom>
          <a:solidFill>
            <a:schemeClr val="bg1"/>
          </a:solidFill>
          <a:ln w="28575">
            <a:solidFill>
              <a:srgbClr val="750001"/>
            </a:solidFill>
          </a:ln>
        </p:spPr>
        <p:txBody>
          <a:bodyPr wrap="square" rtlCol="0">
            <a:spAutoFit/>
          </a:bodyPr>
          <a:lstStyle/>
          <a:p>
            <a:pPr algn="just"/>
            <a:r>
              <a:rPr lang="en-GB" dirty="0"/>
              <a:t>Now you can submit your job to run on our servers.</a:t>
            </a:r>
          </a:p>
        </p:txBody>
      </p:sp>
      <p:pic>
        <p:nvPicPr>
          <p:cNvPr id="4" name="Picture 3" descr="A screen shot of a computer program&#10;&#10;AI-generated content may be incorrect.">
            <a:extLst>
              <a:ext uri="{FF2B5EF4-FFF2-40B4-BE49-F238E27FC236}">
                <a16:creationId xmlns:a16="http://schemas.microsoft.com/office/drawing/2014/main" id="{486D09D9-CC19-A3CC-FBF9-BD6EC68DB1A1}"/>
              </a:ext>
            </a:extLst>
          </p:cNvPr>
          <p:cNvPicPr>
            <a:picLocks noChangeAspect="1"/>
          </p:cNvPicPr>
          <p:nvPr/>
        </p:nvPicPr>
        <p:blipFill>
          <a:blip r:embed="rId2"/>
          <a:stretch>
            <a:fillRect/>
          </a:stretch>
        </p:blipFill>
        <p:spPr>
          <a:xfrm>
            <a:off x="108372" y="712922"/>
            <a:ext cx="6368182" cy="6146048"/>
          </a:xfrm>
          <a:prstGeom prst="rect">
            <a:avLst/>
          </a:prstGeom>
        </p:spPr>
      </p:pic>
    </p:spTree>
    <p:extLst>
      <p:ext uri="{BB962C8B-B14F-4D97-AF65-F5344CB8AC3E}">
        <p14:creationId xmlns:p14="http://schemas.microsoft.com/office/powerpoint/2010/main" val="2019986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331E51-779B-4E3D-B07D-76E9B9181F1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9C7E3D-8B77-39C8-CC38-A1832F482FF4}"/>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82</a:t>
            </a:fld>
            <a:endParaRPr lang="en-DE"/>
          </a:p>
        </p:txBody>
      </p:sp>
      <p:sp>
        <p:nvSpPr>
          <p:cNvPr id="7" name="TextBox 6">
            <a:extLst>
              <a:ext uri="{FF2B5EF4-FFF2-40B4-BE49-F238E27FC236}">
                <a16:creationId xmlns:a16="http://schemas.microsoft.com/office/drawing/2014/main" id="{DAD57341-4B10-6890-E21C-C4DA93BF84DF}"/>
              </a:ext>
            </a:extLst>
          </p:cNvPr>
          <p:cNvSpPr txBox="1"/>
          <p:nvPr/>
        </p:nvSpPr>
        <p:spPr>
          <a:xfrm>
            <a:off x="212976" y="218049"/>
            <a:ext cx="2966261" cy="400110"/>
          </a:xfrm>
          <a:prstGeom prst="rect">
            <a:avLst/>
          </a:prstGeom>
          <a:noFill/>
          <a:ln w="28575">
            <a:solidFill>
              <a:srgbClr val="750001"/>
            </a:solidFill>
          </a:ln>
        </p:spPr>
        <p:txBody>
          <a:bodyPr wrap="none" rtlCol="0">
            <a:spAutoFit/>
          </a:bodyPr>
          <a:lstStyle/>
          <a:p>
            <a:r>
              <a:rPr lang="en-US" sz="2000" dirty="0"/>
              <a:t>Submitting MD simulation</a:t>
            </a:r>
          </a:p>
        </p:txBody>
      </p:sp>
      <p:pic>
        <p:nvPicPr>
          <p:cNvPr id="12" name="Picture 11" descr="A screenshot of a computer&#10;&#10;AI-generated content may be incorrect.">
            <a:extLst>
              <a:ext uri="{FF2B5EF4-FFF2-40B4-BE49-F238E27FC236}">
                <a16:creationId xmlns:a16="http://schemas.microsoft.com/office/drawing/2014/main" id="{CF3A746E-631C-958D-0E2F-2C02CBE0B586}"/>
              </a:ext>
            </a:extLst>
          </p:cNvPr>
          <p:cNvPicPr>
            <a:picLocks noChangeAspect="1"/>
          </p:cNvPicPr>
          <p:nvPr/>
        </p:nvPicPr>
        <p:blipFill>
          <a:blip r:embed="rId2"/>
          <a:stretch>
            <a:fillRect/>
          </a:stretch>
        </p:blipFill>
        <p:spPr>
          <a:xfrm>
            <a:off x="97437" y="1944245"/>
            <a:ext cx="4572000" cy="4127500"/>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2E8C2C84-1F1D-1B80-B971-B527E60AAA9C}"/>
              </a:ext>
            </a:extLst>
          </p:cNvPr>
          <p:cNvPicPr>
            <a:picLocks noChangeAspect="1"/>
          </p:cNvPicPr>
          <p:nvPr/>
        </p:nvPicPr>
        <p:blipFill>
          <a:blip r:embed="rId3"/>
          <a:stretch>
            <a:fillRect/>
          </a:stretch>
        </p:blipFill>
        <p:spPr>
          <a:xfrm>
            <a:off x="5710665" y="2172845"/>
            <a:ext cx="6223000" cy="3898900"/>
          </a:xfrm>
          <a:prstGeom prst="rect">
            <a:avLst/>
          </a:prstGeom>
        </p:spPr>
      </p:pic>
      <p:sp>
        <p:nvSpPr>
          <p:cNvPr id="3" name="TextBox 2">
            <a:extLst>
              <a:ext uri="{FF2B5EF4-FFF2-40B4-BE49-F238E27FC236}">
                <a16:creationId xmlns:a16="http://schemas.microsoft.com/office/drawing/2014/main" id="{FF3ADA0A-800F-9BDF-8FDC-0AECFD21FF78}"/>
              </a:ext>
            </a:extLst>
          </p:cNvPr>
          <p:cNvSpPr txBox="1"/>
          <p:nvPr/>
        </p:nvSpPr>
        <p:spPr>
          <a:xfrm>
            <a:off x="33867" y="830093"/>
            <a:ext cx="5663410" cy="646331"/>
          </a:xfrm>
          <a:prstGeom prst="rect">
            <a:avLst/>
          </a:prstGeom>
          <a:noFill/>
          <a:ln w="28575">
            <a:solidFill>
              <a:srgbClr val="750001"/>
            </a:solidFill>
          </a:ln>
        </p:spPr>
        <p:txBody>
          <a:bodyPr wrap="none" rtlCol="0">
            <a:spAutoFit/>
          </a:bodyPr>
          <a:lstStyle/>
          <a:p>
            <a:r>
              <a:rPr lang="en-US" dirty="0"/>
              <a:t>To submit it, you will have to use terminal to access server.</a:t>
            </a:r>
          </a:p>
          <a:p>
            <a:r>
              <a:rPr lang="en-US" dirty="0"/>
              <a:t>Please login using PuTTY software.</a:t>
            </a:r>
          </a:p>
        </p:txBody>
      </p:sp>
      <p:sp>
        <p:nvSpPr>
          <p:cNvPr id="4" name="Rectangle 3">
            <a:extLst>
              <a:ext uri="{FF2B5EF4-FFF2-40B4-BE49-F238E27FC236}">
                <a16:creationId xmlns:a16="http://schemas.microsoft.com/office/drawing/2014/main" id="{8D04B64B-490D-B9CC-745E-1243401C84C2}"/>
              </a:ext>
            </a:extLst>
          </p:cNvPr>
          <p:cNvSpPr/>
          <p:nvPr/>
        </p:nvSpPr>
        <p:spPr>
          <a:xfrm flipV="1">
            <a:off x="1741097" y="2923819"/>
            <a:ext cx="2097125" cy="28222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29824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438C2-5C29-E794-F0B8-0130DFCF24A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3DB1AD-DF7E-1446-9E8F-C34A624CE69C}"/>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83</a:t>
            </a:fld>
            <a:endParaRPr lang="en-DE"/>
          </a:p>
        </p:txBody>
      </p:sp>
      <p:sp>
        <p:nvSpPr>
          <p:cNvPr id="7" name="TextBox 6">
            <a:extLst>
              <a:ext uri="{FF2B5EF4-FFF2-40B4-BE49-F238E27FC236}">
                <a16:creationId xmlns:a16="http://schemas.microsoft.com/office/drawing/2014/main" id="{0CB059D8-7436-3E42-2183-D0363B80568A}"/>
              </a:ext>
            </a:extLst>
          </p:cNvPr>
          <p:cNvSpPr txBox="1"/>
          <p:nvPr/>
        </p:nvSpPr>
        <p:spPr>
          <a:xfrm>
            <a:off x="212976" y="218049"/>
            <a:ext cx="2966261" cy="400110"/>
          </a:xfrm>
          <a:prstGeom prst="rect">
            <a:avLst/>
          </a:prstGeom>
          <a:noFill/>
          <a:ln w="28575">
            <a:solidFill>
              <a:srgbClr val="750001"/>
            </a:solidFill>
          </a:ln>
        </p:spPr>
        <p:txBody>
          <a:bodyPr wrap="none" rtlCol="0">
            <a:spAutoFit/>
          </a:bodyPr>
          <a:lstStyle/>
          <a:p>
            <a:r>
              <a:rPr lang="en-US" sz="2000" dirty="0"/>
              <a:t>Submitting MD simulation</a:t>
            </a:r>
          </a:p>
        </p:txBody>
      </p:sp>
      <p:pic>
        <p:nvPicPr>
          <p:cNvPr id="12" name="Picture 11" descr="A screenshot of a computer&#10;&#10;AI-generated content may be incorrect.">
            <a:extLst>
              <a:ext uri="{FF2B5EF4-FFF2-40B4-BE49-F238E27FC236}">
                <a16:creationId xmlns:a16="http://schemas.microsoft.com/office/drawing/2014/main" id="{789A2E89-5302-7428-7AAE-A56ADB3FA19F}"/>
              </a:ext>
            </a:extLst>
          </p:cNvPr>
          <p:cNvPicPr>
            <a:picLocks noChangeAspect="1"/>
          </p:cNvPicPr>
          <p:nvPr/>
        </p:nvPicPr>
        <p:blipFill>
          <a:blip r:embed="rId2"/>
          <a:stretch>
            <a:fillRect/>
          </a:stretch>
        </p:blipFill>
        <p:spPr>
          <a:xfrm>
            <a:off x="97437" y="1944245"/>
            <a:ext cx="4572000" cy="4127500"/>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AEBCF506-EED2-EED8-DBE2-A7530676CBA7}"/>
              </a:ext>
            </a:extLst>
          </p:cNvPr>
          <p:cNvPicPr>
            <a:picLocks noChangeAspect="1"/>
          </p:cNvPicPr>
          <p:nvPr/>
        </p:nvPicPr>
        <p:blipFill>
          <a:blip r:embed="rId3"/>
          <a:stretch>
            <a:fillRect/>
          </a:stretch>
        </p:blipFill>
        <p:spPr>
          <a:xfrm>
            <a:off x="5710665" y="2172845"/>
            <a:ext cx="6223000" cy="3898900"/>
          </a:xfrm>
          <a:prstGeom prst="rect">
            <a:avLst/>
          </a:prstGeom>
          <a:ln w="28575">
            <a:solidFill>
              <a:srgbClr val="FF0000"/>
            </a:solidFill>
          </a:ln>
        </p:spPr>
      </p:pic>
      <p:sp>
        <p:nvSpPr>
          <p:cNvPr id="3" name="TextBox 2">
            <a:extLst>
              <a:ext uri="{FF2B5EF4-FFF2-40B4-BE49-F238E27FC236}">
                <a16:creationId xmlns:a16="http://schemas.microsoft.com/office/drawing/2014/main" id="{BEBF5DE9-C89A-9878-9E8A-A8A55D69996A}"/>
              </a:ext>
            </a:extLst>
          </p:cNvPr>
          <p:cNvSpPr txBox="1"/>
          <p:nvPr/>
        </p:nvSpPr>
        <p:spPr>
          <a:xfrm>
            <a:off x="33867" y="830093"/>
            <a:ext cx="9520555" cy="646331"/>
          </a:xfrm>
          <a:prstGeom prst="rect">
            <a:avLst/>
          </a:prstGeom>
          <a:noFill/>
          <a:ln w="28575">
            <a:solidFill>
              <a:srgbClr val="750001"/>
            </a:solidFill>
          </a:ln>
        </p:spPr>
        <p:txBody>
          <a:bodyPr wrap="none" rtlCol="0">
            <a:spAutoFit/>
          </a:bodyPr>
          <a:lstStyle/>
          <a:p>
            <a:r>
              <a:rPr lang="en-US" dirty="0"/>
              <a:t>To access your </a:t>
            </a:r>
            <a:r>
              <a:rPr lang="en-US" i="1" dirty="0"/>
              <a:t>“</a:t>
            </a:r>
            <a:r>
              <a:rPr lang="en-US" i="1" dirty="0" err="1"/>
              <a:t>namd</a:t>
            </a:r>
            <a:r>
              <a:rPr lang="en-US" i="1" dirty="0"/>
              <a:t>”</a:t>
            </a:r>
            <a:r>
              <a:rPr lang="en-US" dirty="0"/>
              <a:t> folder, type:</a:t>
            </a:r>
          </a:p>
          <a:p>
            <a:r>
              <a:rPr lang="en-US" dirty="0">
                <a:solidFill>
                  <a:srgbClr val="000000"/>
                </a:solidFill>
                <a:latin typeface="-webkit-standard"/>
              </a:rPr>
              <a:t>cd /filer/</a:t>
            </a:r>
            <a:r>
              <a:rPr lang="en-US" dirty="0" err="1">
                <a:solidFill>
                  <a:srgbClr val="000000"/>
                </a:solidFill>
                <a:latin typeface="-webkit-standard"/>
              </a:rPr>
              <a:t>projekte</a:t>
            </a:r>
            <a:r>
              <a:rPr lang="en-US" dirty="0">
                <a:solidFill>
                  <a:srgbClr val="000000"/>
                </a:solidFill>
                <a:latin typeface="-webkit-standard"/>
              </a:rPr>
              <a:t>/</a:t>
            </a:r>
            <a:r>
              <a:rPr lang="en-US" dirty="0" err="1">
                <a:solidFill>
                  <a:srgbClr val="000000"/>
                </a:solidFill>
                <a:latin typeface="-webkit-standard"/>
              </a:rPr>
              <a:t>pymol_course</a:t>
            </a:r>
            <a:r>
              <a:rPr lang="en-US" dirty="0">
                <a:solidFill>
                  <a:srgbClr val="000000"/>
                </a:solidFill>
                <a:latin typeface="-webkit-standard"/>
              </a:rPr>
              <a:t>/attendees/</a:t>
            </a:r>
            <a:r>
              <a:rPr lang="en-US" dirty="0" err="1">
                <a:solidFill>
                  <a:srgbClr val="FF0000"/>
                </a:solidFill>
                <a:latin typeface="-webkit-standard"/>
              </a:rPr>
              <a:t>your_directory</a:t>
            </a:r>
            <a:r>
              <a:rPr lang="en-US" dirty="0">
                <a:solidFill>
                  <a:srgbClr val="000000"/>
                </a:solidFill>
                <a:latin typeface="-webkit-standard"/>
              </a:rPr>
              <a:t>/</a:t>
            </a:r>
            <a:r>
              <a:rPr lang="en-US" dirty="0" err="1">
                <a:solidFill>
                  <a:srgbClr val="FF0000"/>
                </a:solidFill>
                <a:latin typeface="-webkit-standard"/>
              </a:rPr>
              <a:t>your_uploaded_charm_directory</a:t>
            </a:r>
            <a:r>
              <a:rPr lang="en-US" dirty="0">
                <a:solidFill>
                  <a:srgbClr val="000000"/>
                </a:solidFill>
                <a:latin typeface="-webkit-standard"/>
              </a:rPr>
              <a:t>/</a:t>
            </a:r>
            <a:r>
              <a:rPr lang="en-US" dirty="0" err="1">
                <a:solidFill>
                  <a:srgbClr val="000000"/>
                </a:solidFill>
                <a:latin typeface="-webkit-standard"/>
              </a:rPr>
              <a:t>namd</a:t>
            </a:r>
            <a:endParaRPr lang="en-US" dirty="0"/>
          </a:p>
        </p:txBody>
      </p:sp>
    </p:spTree>
    <p:extLst>
      <p:ext uri="{BB962C8B-B14F-4D97-AF65-F5344CB8AC3E}">
        <p14:creationId xmlns:p14="http://schemas.microsoft.com/office/powerpoint/2010/main" val="13568764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A09BF-F30B-5657-36AE-DBAC71E63F2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143D07-C4D3-2B27-BB50-79A3CE56CF15}"/>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84</a:t>
            </a:fld>
            <a:endParaRPr lang="en-DE"/>
          </a:p>
        </p:txBody>
      </p:sp>
      <p:sp>
        <p:nvSpPr>
          <p:cNvPr id="7" name="TextBox 6">
            <a:extLst>
              <a:ext uri="{FF2B5EF4-FFF2-40B4-BE49-F238E27FC236}">
                <a16:creationId xmlns:a16="http://schemas.microsoft.com/office/drawing/2014/main" id="{413E00E3-5561-C9BB-F740-27C11CE66718}"/>
              </a:ext>
            </a:extLst>
          </p:cNvPr>
          <p:cNvSpPr txBox="1"/>
          <p:nvPr/>
        </p:nvSpPr>
        <p:spPr>
          <a:xfrm>
            <a:off x="212976" y="218049"/>
            <a:ext cx="2966261" cy="400110"/>
          </a:xfrm>
          <a:prstGeom prst="rect">
            <a:avLst/>
          </a:prstGeom>
          <a:noFill/>
          <a:ln w="28575">
            <a:solidFill>
              <a:srgbClr val="750001"/>
            </a:solidFill>
          </a:ln>
        </p:spPr>
        <p:txBody>
          <a:bodyPr wrap="none" rtlCol="0">
            <a:spAutoFit/>
          </a:bodyPr>
          <a:lstStyle/>
          <a:p>
            <a:r>
              <a:rPr lang="en-US" sz="2000" dirty="0"/>
              <a:t>Submitting MD simulation</a:t>
            </a:r>
          </a:p>
        </p:txBody>
      </p:sp>
      <p:pic>
        <p:nvPicPr>
          <p:cNvPr id="12" name="Picture 11" descr="A screenshot of a computer&#10;&#10;AI-generated content may be incorrect.">
            <a:extLst>
              <a:ext uri="{FF2B5EF4-FFF2-40B4-BE49-F238E27FC236}">
                <a16:creationId xmlns:a16="http://schemas.microsoft.com/office/drawing/2014/main" id="{0FE9EF83-0650-585D-82F1-246DED0A6798}"/>
              </a:ext>
            </a:extLst>
          </p:cNvPr>
          <p:cNvPicPr>
            <a:picLocks noChangeAspect="1"/>
          </p:cNvPicPr>
          <p:nvPr/>
        </p:nvPicPr>
        <p:blipFill>
          <a:blip r:embed="rId2"/>
          <a:stretch>
            <a:fillRect/>
          </a:stretch>
        </p:blipFill>
        <p:spPr>
          <a:xfrm>
            <a:off x="97437" y="1944245"/>
            <a:ext cx="4572000" cy="4127500"/>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8B858A85-D0E9-4F27-7489-48CC37709020}"/>
              </a:ext>
            </a:extLst>
          </p:cNvPr>
          <p:cNvPicPr>
            <a:picLocks noChangeAspect="1"/>
          </p:cNvPicPr>
          <p:nvPr/>
        </p:nvPicPr>
        <p:blipFill>
          <a:blip r:embed="rId3"/>
          <a:stretch>
            <a:fillRect/>
          </a:stretch>
        </p:blipFill>
        <p:spPr>
          <a:xfrm>
            <a:off x="5710665" y="2172845"/>
            <a:ext cx="6223000" cy="3898900"/>
          </a:xfrm>
          <a:prstGeom prst="rect">
            <a:avLst/>
          </a:prstGeom>
          <a:ln w="28575">
            <a:solidFill>
              <a:srgbClr val="FF0000"/>
            </a:solidFill>
          </a:ln>
        </p:spPr>
      </p:pic>
      <p:sp>
        <p:nvSpPr>
          <p:cNvPr id="3" name="TextBox 2">
            <a:extLst>
              <a:ext uri="{FF2B5EF4-FFF2-40B4-BE49-F238E27FC236}">
                <a16:creationId xmlns:a16="http://schemas.microsoft.com/office/drawing/2014/main" id="{1E3FBBAD-AB00-563D-C682-70F00786B8D9}"/>
              </a:ext>
            </a:extLst>
          </p:cNvPr>
          <p:cNvSpPr txBox="1"/>
          <p:nvPr/>
        </p:nvSpPr>
        <p:spPr>
          <a:xfrm>
            <a:off x="33867" y="830093"/>
            <a:ext cx="8960915" cy="646331"/>
          </a:xfrm>
          <a:prstGeom prst="rect">
            <a:avLst/>
          </a:prstGeom>
          <a:noFill/>
          <a:ln w="28575">
            <a:solidFill>
              <a:srgbClr val="750001"/>
            </a:solidFill>
          </a:ln>
        </p:spPr>
        <p:txBody>
          <a:bodyPr wrap="none" rtlCol="0">
            <a:spAutoFit/>
          </a:bodyPr>
          <a:lstStyle/>
          <a:p>
            <a:r>
              <a:rPr lang="en-US" dirty="0"/>
              <a:t>Once you have edited your submission file and accessed your “</a:t>
            </a:r>
            <a:r>
              <a:rPr lang="en-US" dirty="0" err="1"/>
              <a:t>namd</a:t>
            </a:r>
            <a:r>
              <a:rPr lang="en-US" dirty="0"/>
              <a:t>” directory, you can type:</a:t>
            </a:r>
          </a:p>
          <a:p>
            <a:r>
              <a:rPr lang="en-US" dirty="0" err="1"/>
              <a:t>sbatch</a:t>
            </a:r>
            <a:r>
              <a:rPr lang="en-US" dirty="0"/>
              <a:t> </a:t>
            </a:r>
            <a:r>
              <a:rPr lang="en-US" dirty="0" err="1"/>
              <a:t>protein_md.sbatch</a:t>
            </a:r>
            <a:endParaRPr lang="en-US" dirty="0"/>
          </a:p>
        </p:txBody>
      </p:sp>
    </p:spTree>
    <p:extLst>
      <p:ext uri="{BB962C8B-B14F-4D97-AF65-F5344CB8AC3E}">
        <p14:creationId xmlns:p14="http://schemas.microsoft.com/office/powerpoint/2010/main" val="29901081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13FEF-7E13-A8EC-9700-3FAC4FBF3C4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CD04653-9D80-4743-EEB8-CC17E9497644}"/>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85</a:t>
            </a:fld>
            <a:endParaRPr lang="en-DE"/>
          </a:p>
        </p:txBody>
      </p:sp>
      <p:sp>
        <p:nvSpPr>
          <p:cNvPr id="7" name="TextBox 6">
            <a:extLst>
              <a:ext uri="{FF2B5EF4-FFF2-40B4-BE49-F238E27FC236}">
                <a16:creationId xmlns:a16="http://schemas.microsoft.com/office/drawing/2014/main" id="{0E4A7393-8D3B-1295-5A2C-54D07AA39C3F}"/>
              </a:ext>
            </a:extLst>
          </p:cNvPr>
          <p:cNvSpPr txBox="1"/>
          <p:nvPr/>
        </p:nvSpPr>
        <p:spPr>
          <a:xfrm>
            <a:off x="212976" y="218049"/>
            <a:ext cx="2966261" cy="400110"/>
          </a:xfrm>
          <a:prstGeom prst="rect">
            <a:avLst/>
          </a:prstGeom>
          <a:noFill/>
          <a:ln w="28575">
            <a:solidFill>
              <a:srgbClr val="750001"/>
            </a:solidFill>
          </a:ln>
        </p:spPr>
        <p:txBody>
          <a:bodyPr wrap="none" rtlCol="0">
            <a:spAutoFit/>
          </a:bodyPr>
          <a:lstStyle/>
          <a:p>
            <a:r>
              <a:rPr lang="en-US" sz="2000" dirty="0"/>
              <a:t>Submitting MD simulation</a:t>
            </a:r>
          </a:p>
        </p:txBody>
      </p:sp>
      <p:pic>
        <p:nvPicPr>
          <p:cNvPr id="12" name="Picture 11" descr="A screenshot of a computer&#10;&#10;AI-generated content may be incorrect.">
            <a:extLst>
              <a:ext uri="{FF2B5EF4-FFF2-40B4-BE49-F238E27FC236}">
                <a16:creationId xmlns:a16="http://schemas.microsoft.com/office/drawing/2014/main" id="{1C8F39D0-CD36-AD79-5AD7-63C2F367A79B}"/>
              </a:ext>
            </a:extLst>
          </p:cNvPr>
          <p:cNvPicPr>
            <a:picLocks noChangeAspect="1"/>
          </p:cNvPicPr>
          <p:nvPr/>
        </p:nvPicPr>
        <p:blipFill>
          <a:blip r:embed="rId2"/>
          <a:stretch>
            <a:fillRect/>
          </a:stretch>
        </p:blipFill>
        <p:spPr>
          <a:xfrm>
            <a:off x="97437" y="1944245"/>
            <a:ext cx="4572000" cy="4127500"/>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A186F8ED-9454-8896-02B7-F2F73E85C878}"/>
              </a:ext>
            </a:extLst>
          </p:cNvPr>
          <p:cNvPicPr>
            <a:picLocks noChangeAspect="1"/>
          </p:cNvPicPr>
          <p:nvPr/>
        </p:nvPicPr>
        <p:blipFill>
          <a:blip r:embed="rId3"/>
          <a:stretch>
            <a:fillRect/>
          </a:stretch>
        </p:blipFill>
        <p:spPr>
          <a:xfrm>
            <a:off x="5710665" y="2172845"/>
            <a:ext cx="6223000" cy="3898900"/>
          </a:xfrm>
          <a:prstGeom prst="rect">
            <a:avLst/>
          </a:prstGeom>
        </p:spPr>
      </p:pic>
      <p:sp>
        <p:nvSpPr>
          <p:cNvPr id="4" name="Rectangle 3">
            <a:extLst>
              <a:ext uri="{FF2B5EF4-FFF2-40B4-BE49-F238E27FC236}">
                <a16:creationId xmlns:a16="http://schemas.microsoft.com/office/drawing/2014/main" id="{83828562-BF88-7207-0E77-C79665230ECA}"/>
              </a:ext>
            </a:extLst>
          </p:cNvPr>
          <p:cNvSpPr/>
          <p:nvPr/>
        </p:nvSpPr>
        <p:spPr>
          <a:xfrm flipV="1">
            <a:off x="1741097" y="2923819"/>
            <a:ext cx="2097125" cy="28222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C8D941D-BE32-3C87-4BC9-8EE871B625E8}"/>
              </a:ext>
            </a:extLst>
          </p:cNvPr>
          <p:cNvSpPr/>
          <p:nvPr/>
        </p:nvSpPr>
        <p:spPr>
          <a:xfrm>
            <a:off x="97437" y="1590947"/>
            <a:ext cx="5197052" cy="4901927"/>
          </a:xfrm>
          <a:prstGeom prst="rect">
            <a:avLst/>
          </a:prstGeom>
          <a:solidFill>
            <a:schemeClr val="bg1">
              <a:alpha val="9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TextBox 2">
            <a:extLst>
              <a:ext uri="{FF2B5EF4-FFF2-40B4-BE49-F238E27FC236}">
                <a16:creationId xmlns:a16="http://schemas.microsoft.com/office/drawing/2014/main" id="{A4FDF201-E22C-5BCA-C839-65F10A988260}"/>
              </a:ext>
            </a:extLst>
          </p:cNvPr>
          <p:cNvSpPr txBox="1"/>
          <p:nvPr/>
        </p:nvSpPr>
        <p:spPr>
          <a:xfrm>
            <a:off x="292225" y="2274838"/>
            <a:ext cx="4807476" cy="2308324"/>
          </a:xfrm>
          <a:prstGeom prst="rect">
            <a:avLst/>
          </a:prstGeom>
          <a:noFill/>
          <a:ln w="28575">
            <a:solidFill>
              <a:srgbClr val="750001"/>
            </a:solidFill>
          </a:ln>
        </p:spPr>
        <p:txBody>
          <a:bodyPr wrap="square" rtlCol="0">
            <a:spAutoFit/>
          </a:bodyPr>
          <a:lstStyle/>
          <a:p>
            <a:pPr algn="just"/>
            <a:r>
              <a:rPr lang="en-US" dirty="0"/>
              <a:t>Here are some useful commands that you may need when using terminal:</a:t>
            </a:r>
          </a:p>
          <a:p>
            <a:pPr marL="285750" indent="-285750" algn="just">
              <a:buFont typeface="Wingdings" pitchFamily="2" charset="2"/>
              <a:buChar char="§"/>
            </a:pPr>
            <a:r>
              <a:rPr lang="en-US" dirty="0"/>
              <a:t>cd (to access a directory)</a:t>
            </a:r>
          </a:p>
          <a:p>
            <a:pPr marL="285750" indent="-285750" algn="just">
              <a:buFont typeface="Wingdings" pitchFamily="2" charset="2"/>
              <a:buChar char="§"/>
            </a:pPr>
            <a:r>
              <a:rPr lang="en-US" dirty="0"/>
              <a:t>cp (to copy files)</a:t>
            </a:r>
          </a:p>
          <a:p>
            <a:pPr marL="285750" indent="-285750" algn="just">
              <a:buFont typeface="Wingdings" pitchFamily="2" charset="2"/>
              <a:buChar char="§"/>
            </a:pPr>
            <a:r>
              <a:rPr lang="en-US" dirty="0"/>
              <a:t>mv (to move or rename files)</a:t>
            </a:r>
          </a:p>
          <a:p>
            <a:pPr marL="285750" indent="-285750" algn="just">
              <a:buFont typeface="Wingdings" pitchFamily="2" charset="2"/>
              <a:buChar char="§"/>
            </a:pPr>
            <a:r>
              <a:rPr lang="en-US" dirty="0" err="1"/>
              <a:t>mkdir</a:t>
            </a:r>
            <a:r>
              <a:rPr lang="en-US" dirty="0"/>
              <a:t> (to create a directory)</a:t>
            </a:r>
          </a:p>
          <a:p>
            <a:pPr marL="285750" indent="-285750" algn="just">
              <a:buFont typeface="Wingdings" pitchFamily="2" charset="2"/>
              <a:buChar char="§"/>
            </a:pPr>
            <a:r>
              <a:rPr lang="en-US" dirty="0" err="1"/>
              <a:t>squeue</a:t>
            </a:r>
            <a:r>
              <a:rPr lang="en-US" dirty="0"/>
              <a:t> --me (to check the status of your job)</a:t>
            </a:r>
          </a:p>
          <a:p>
            <a:pPr marL="285750" indent="-285750" algn="just">
              <a:buFont typeface="Wingdings" pitchFamily="2" charset="2"/>
              <a:buChar char="§"/>
            </a:pPr>
            <a:r>
              <a:rPr lang="en-US" dirty="0" err="1"/>
              <a:t>scancel</a:t>
            </a:r>
            <a:r>
              <a:rPr lang="en-US" dirty="0"/>
              <a:t> &lt;</a:t>
            </a:r>
            <a:r>
              <a:rPr lang="en-US" dirty="0" err="1"/>
              <a:t>job_id</a:t>
            </a:r>
            <a:r>
              <a:rPr lang="en-US" dirty="0"/>
              <a:t>&gt; (to cancel your job)</a:t>
            </a:r>
          </a:p>
        </p:txBody>
      </p:sp>
    </p:spTree>
    <p:extLst>
      <p:ext uri="{BB962C8B-B14F-4D97-AF65-F5344CB8AC3E}">
        <p14:creationId xmlns:p14="http://schemas.microsoft.com/office/powerpoint/2010/main" val="30587899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499B9C-A4BB-9C01-49DC-3185B4ED356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054BE6-16CA-803A-26E0-3C9A80E8C5B3}"/>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86</a:t>
            </a:fld>
            <a:endParaRPr lang="en-DE"/>
          </a:p>
        </p:txBody>
      </p:sp>
      <p:sp>
        <p:nvSpPr>
          <p:cNvPr id="7" name="TextBox 6">
            <a:extLst>
              <a:ext uri="{FF2B5EF4-FFF2-40B4-BE49-F238E27FC236}">
                <a16:creationId xmlns:a16="http://schemas.microsoft.com/office/drawing/2014/main" id="{C86B3F1F-8A4F-7E36-BFB0-8C967412BEC6}"/>
              </a:ext>
            </a:extLst>
          </p:cNvPr>
          <p:cNvSpPr txBox="1"/>
          <p:nvPr/>
        </p:nvSpPr>
        <p:spPr>
          <a:xfrm>
            <a:off x="212976" y="218049"/>
            <a:ext cx="2129109" cy="400110"/>
          </a:xfrm>
          <a:prstGeom prst="rect">
            <a:avLst/>
          </a:prstGeom>
          <a:noFill/>
          <a:ln w="28575">
            <a:solidFill>
              <a:srgbClr val="750001"/>
            </a:solidFill>
          </a:ln>
        </p:spPr>
        <p:txBody>
          <a:bodyPr wrap="none" rtlCol="0">
            <a:spAutoFit/>
          </a:bodyPr>
          <a:lstStyle/>
          <a:p>
            <a:r>
              <a:rPr lang="en-US" sz="2000" dirty="0"/>
              <a:t>NAMD output files</a:t>
            </a:r>
          </a:p>
        </p:txBody>
      </p:sp>
      <p:sp>
        <p:nvSpPr>
          <p:cNvPr id="3" name="TextBox 2">
            <a:extLst>
              <a:ext uri="{FF2B5EF4-FFF2-40B4-BE49-F238E27FC236}">
                <a16:creationId xmlns:a16="http://schemas.microsoft.com/office/drawing/2014/main" id="{11E491BD-FD88-60B2-8AC6-116959FC2B4B}"/>
              </a:ext>
            </a:extLst>
          </p:cNvPr>
          <p:cNvSpPr txBox="1"/>
          <p:nvPr/>
        </p:nvSpPr>
        <p:spPr>
          <a:xfrm>
            <a:off x="112963" y="837425"/>
            <a:ext cx="4133832" cy="1200329"/>
          </a:xfrm>
          <a:prstGeom prst="rect">
            <a:avLst/>
          </a:prstGeom>
          <a:solidFill>
            <a:schemeClr val="bg1"/>
          </a:solidFill>
          <a:ln w="28575">
            <a:solidFill>
              <a:srgbClr val="750001"/>
            </a:solidFill>
          </a:ln>
        </p:spPr>
        <p:txBody>
          <a:bodyPr wrap="square" rtlCol="0">
            <a:spAutoFit/>
          </a:bodyPr>
          <a:lstStyle/>
          <a:p>
            <a:pPr algn="just"/>
            <a:r>
              <a:rPr lang="en-GB" dirty="0"/>
              <a:t>While running, NAMD will output several files from both equilibration and production steps, and files to restart your simulation in case anything goes wrong.</a:t>
            </a:r>
          </a:p>
        </p:txBody>
      </p:sp>
      <p:pic>
        <p:nvPicPr>
          <p:cNvPr id="9" name="Picture 8" descr="A screen shot of a computer program&#10;&#10;AI-generated content may be incorrect.">
            <a:extLst>
              <a:ext uri="{FF2B5EF4-FFF2-40B4-BE49-F238E27FC236}">
                <a16:creationId xmlns:a16="http://schemas.microsoft.com/office/drawing/2014/main" id="{ECC42422-E233-0E54-5E7D-7E8CED2DF57F}"/>
              </a:ext>
            </a:extLst>
          </p:cNvPr>
          <p:cNvPicPr>
            <a:picLocks noChangeAspect="1"/>
          </p:cNvPicPr>
          <p:nvPr/>
        </p:nvPicPr>
        <p:blipFill>
          <a:blip r:embed="rId2"/>
          <a:stretch>
            <a:fillRect/>
          </a:stretch>
        </p:blipFill>
        <p:spPr>
          <a:xfrm>
            <a:off x="7624762" y="847950"/>
            <a:ext cx="4114800" cy="5194300"/>
          </a:xfrm>
          <a:prstGeom prst="rect">
            <a:avLst/>
          </a:prstGeom>
          <a:ln w="57150">
            <a:solidFill>
              <a:srgbClr val="750001"/>
            </a:solidFill>
          </a:ln>
        </p:spPr>
      </p:pic>
    </p:spTree>
    <p:extLst>
      <p:ext uri="{BB962C8B-B14F-4D97-AF65-F5344CB8AC3E}">
        <p14:creationId xmlns:p14="http://schemas.microsoft.com/office/powerpoint/2010/main" val="12395761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69C22-BDCB-B0DD-EFC1-A2687475ADFD}"/>
            </a:ext>
          </a:extLst>
        </p:cNvPr>
        <p:cNvGrpSpPr/>
        <p:nvPr/>
      </p:nvGrpSpPr>
      <p:grpSpPr>
        <a:xfrm>
          <a:off x="0" y="0"/>
          <a:ext cx="0" cy="0"/>
          <a:chOff x="0" y="0"/>
          <a:chExt cx="0" cy="0"/>
        </a:xfrm>
      </p:grpSpPr>
      <p:pic>
        <p:nvPicPr>
          <p:cNvPr id="32" name="Picture 31" descr="A screen shot of a computer program&#10;&#10;AI-generated content may be incorrect.">
            <a:extLst>
              <a:ext uri="{FF2B5EF4-FFF2-40B4-BE49-F238E27FC236}">
                <a16:creationId xmlns:a16="http://schemas.microsoft.com/office/drawing/2014/main" id="{74880609-CE34-03B3-7092-9850A97BFD16}"/>
              </a:ext>
            </a:extLst>
          </p:cNvPr>
          <p:cNvPicPr>
            <a:picLocks noChangeAspect="1"/>
          </p:cNvPicPr>
          <p:nvPr/>
        </p:nvPicPr>
        <p:blipFill>
          <a:blip r:embed="rId2"/>
          <a:stretch>
            <a:fillRect/>
          </a:stretch>
        </p:blipFill>
        <p:spPr>
          <a:xfrm>
            <a:off x="7624762" y="847950"/>
            <a:ext cx="4114800" cy="5194300"/>
          </a:xfrm>
          <a:prstGeom prst="rect">
            <a:avLst/>
          </a:prstGeom>
          <a:ln w="57150">
            <a:solidFill>
              <a:srgbClr val="750001"/>
            </a:solidFill>
          </a:ln>
        </p:spPr>
      </p:pic>
      <p:sp>
        <p:nvSpPr>
          <p:cNvPr id="2" name="Slide Number Placeholder 1">
            <a:extLst>
              <a:ext uri="{FF2B5EF4-FFF2-40B4-BE49-F238E27FC236}">
                <a16:creationId xmlns:a16="http://schemas.microsoft.com/office/drawing/2014/main" id="{A9A62E71-FFBA-90DB-E13C-94868CD54DDA}"/>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87</a:t>
            </a:fld>
            <a:endParaRPr lang="en-DE"/>
          </a:p>
        </p:txBody>
      </p:sp>
      <p:sp>
        <p:nvSpPr>
          <p:cNvPr id="7" name="TextBox 6">
            <a:extLst>
              <a:ext uri="{FF2B5EF4-FFF2-40B4-BE49-F238E27FC236}">
                <a16:creationId xmlns:a16="http://schemas.microsoft.com/office/drawing/2014/main" id="{70FC15CB-ED2C-C321-050B-35DF0F9E6CB1}"/>
              </a:ext>
            </a:extLst>
          </p:cNvPr>
          <p:cNvSpPr txBox="1"/>
          <p:nvPr/>
        </p:nvSpPr>
        <p:spPr>
          <a:xfrm>
            <a:off x="212976" y="218049"/>
            <a:ext cx="2129109" cy="400110"/>
          </a:xfrm>
          <a:prstGeom prst="rect">
            <a:avLst/>
          </a:prstGeom>
          <a:noFill/>
          <a:ln w="28575">
            <a:solidFill>
              <a:srgbClr val="750001"/>
            </a:solidFill>
          </a:ln>
        </p:spPr>
        <p:txBody>
          <a:bodyPr wrap="none" rtlCol="0">
            <a:spAutoFit/>
          </a:bodyPr>
          <a:lstStyle/>
          <a:p>
            <a:r>
              <a:rPr lang="en-US" sz="2000" dirty="0"/>
              <a:t>NAMD output files</a:t>
            </a:r>
          </a:p>
        </p:txBody>
      </p:sp>
      <p:sp>
        <p:nvSpPr>
          <p:cNvPr id="3" name="TextBox 2">
            <a:extLst>
              <a:ext uri="{FF2B5EF4-FFF2-40B4-BE49-F238E27FC236}">
                <a16:creationId xmlns:a16="http://schemas.microsoft.com/office/drawing/2014/main" id="{F1CAFBA0-B123-169C-17A6-F5FF6027CB0A}"/>
              </a:ext>
            </a:extLst>
          </p:cNvPr>
          <p:cNvSpPr txBox="1"/>
          <p:nvPr/>
        </p:nvSpPr>
        <p:spPr>
          <a:xfrm>
            <a:off x="112963" y="837425"/>
            <a:ext cx="4133832" cy="1200329"/>
          </a:xfrm>
          <a:prstGeom prst="rect">
            <a:avLst/>
          </a:prstGeom>
          <a:solidFill>
            <a:schemeClr val="bg1"/>
          </a:solidFill>
          <a:ln w="28575">
            <a:solidFill>
              <a:srgbClr val="750001"/>
            </a:solidFill>
          </a:ln>
        </p:spPr>
        <p:txBody>
          <a:bodyPr wrap="square" rtlCol="0">
            <a:spAutoFit/>
          </a:bodyPr>
          <a:lstStyle/>
          <a:p>
            <a:pPr algn="just"/>
            <a:r>
              <a:rPr lang="en-GB" dirty="0"/>
              <a:t>While running, NAMD will output several files from both equilibration and production steps, and files to restart your simulation in case anything goes wrong.</a:t>
            </a:r>
          </a:p>
        </p:txBody>
      </p:sp>
      <p:sp>
        <p:nvSpPr>
          <p:cNvPr id="4" name="Rectangle 3">
            <a:extLst>
              <a:ext uri="{FF2B5EF4-FFF2-40B4-BE49-F238E27FC236}">
                <a16:creationId xmlns:a16="http://schemas.microsoft.com/office/drawing/2014/main" id="{186A0E79-C76A-90BC-7EAB-13E165C3A09B}"/>
              </a:ext>
            </a:extLst>
          </p:cNvPr>
          <p:cNvSpPr/>
          <p:nvPr/>
        </p:nvSpPr>
        <p:spPr>
          <a:xfrm flipV="1">
            <a:off x="7624762" y="837424"/>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C1C327A-9E7C-916E-72BD-ECBA0D3B3635}"/>
              </a:ext>
            </a:extLst>
          </p:cNvPr>
          <p:cNvSpPr/>
          <p:nvPr/>
        </p:nvSpPr>
        <p:spPr>
          <a:xfrm flipV="1">
            <a:off x="7624762" y="1474913"/>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98E7BC8-D8AA-54E7-63BA-8404F9852AC6}"/>
              </a:ext>
            </a:extLst>
          </p:cNvPr>
          <p:cNvSpPr/>
          <p:nvPr/>
        </p:nvSpPr>
        <p:spPr>
          <a:xfrm flipV="1">
            <a:off x="7624762" y="2112402"/>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25D013F-3A43-3354-2AC1-2C51779F09FD}"/>
              </a:ext>
            </a:extLst>
          </p:cNvPr>
          <p:cNvSpPr/>
          <p:nvPr/>
        </p:nvSpPr>
        <p:spPr>
          <a:xfrm flipV="1">
            <a:off x="7624762" y="3611016"/>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7DC747F-79FC-C898-3A39-87710930DE16}"/>
              </a:ext>
            </a:extLst>
          </p:cNvPr>
          <p:cNvSpPr/>
          <p:nvPr/>
        </p:nvSpPr>
        <p:spPr>
          <a:xfrm flipV="1">
            <a:off x="7624762" y="4274109"/>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51894FA-DE6F-798B-8C3A-730E9D03B5D1}"/>
              </a:ext>
            </a:extLst>
          </p:cNvPr>
          <p:cNvSpPr/>
          <p:nvPr/>
        </p:nvSpPr>
        <p:spPr>
          <a:xfrm flipV="1">
            <a:off x="7624762" y="4704072"/>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49BA9FB0-1513-EA41-95AB-5921B8EC7317}"/>
              </a:ext>
            </a:extLst>
          </p:cNvPr>
          <p:cNvCxnSpPr>
            <a:cxnSpLocks/>
            <a:stCxn id="8" idx="3"/>
            <a:endCxn id="4" idx="1"/>
          </p:cNvCxnSpPr>
          <p:nvPr/>
        </p:nvCxnSpPr>
        <p:spPr>
          <a:xfrm flipV="1">
            <a:off x="4246795" y="989824"/>
            <a:ext cx="3377967" cy="2645178"/>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862F9912-5879-86A9-20CF-DB8AD5A08893}"/>
              </a:ext>
            </a:extLst>
          </p:cNvPr>
          <p:cNvCxnSpPr>
            <a:cxnSpLocks/>
            <a:stCxn id="8" idx="3"/>
            <a:endCxn id="5" idx="1"/>
          </p:cNvCxnSpPr>
          <p:nvPr/>
        </p:nvCxnSpPr>
        <p:spPr>
          <a:xfrm flipV="1">
            <a:off x="4246795" y="1627313"/>
            <a:ext cx="3377967" cy="2007689"/>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5F552D2D-E40C-DEBA-FF96-702B02156DBE}"/>
              </a:ext>
            </a:extLst>
          </p:cNvPr>
          <p:cNvCxnSpPr>
            <a:cxnSpLocks/>
            <a:stCxn id="8" idx="3"/>
            <a:endCxn id="9" idx="1"/>
          </p:cNvCxnSpPr>
          <p:nvPr/>
        </p:nvCxnSpPr>
        <p:spPr>
          <a:xfrm flipV="1">
            <a:off x="4246795" y="2264802"/>
            <a:ext cx="3377967" cy="1370200"/>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E91E2A6F-BA67-05ED-5213-902EF3D6D1DC}"/>
              </a:ext>
            </a:extLst>
          </p:cNvPr>
          <p:cNvCxnSpPr>
            <a:cxnSpLocks/>
            <a:stCxn id="8" idx="3"/>
            <a:endCxn id="10" idx="1"/>
          </p:cNvCxnSpPr>
          <p:nvPr/>
        </p:nvCxnSpPr>
        <p:spPr>
          <a:xfrm>
            <a:off x="4246795" y="3635002"/>
            <a:ext cx="3377967" cy="128414"/>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A9ABBC7E-DF14-C274-3302-1623EE8ED1C6}"/>
              </a:ext>
            </a:extLst>
          </p:cNvPr>
          <p:cNvCxnSpPr>
            <a:cxnSpLocks/>
            <a:stCxn id="8" idx="3"/>
          </p:cNvCxnSpPr>
          <p:nvPr/>
        </p:nvCxnSpPr>
        <p:spPr>
          <a:xfrm>
            <a:off x="4246795" y="3635002"/>
            <a:ext cx="3377967" cy="805796"/>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230CC1E6-8EFC-5875-85B5-CD20106F1305}"/>
              </a:ext>
            </a:extLst>
          </p:cNvPr>
          <p:cNvCxnSpPr>
            <a:cxnSpLocks/>
            <a:stCxn id="8" idx="3"/>
            <a:endCxn id="12" idx="1"/>
          </p:cNvCxnSpPr>
          <p:nvPr/>
        </p:nvCxnSpPr>
        <p:spPr>
          <a:xfrm>
            <a:off x="4246795" y="3635002"/>
            <a:ext cx="3377967" cy="1221470"/>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9CEFE13-9FB1-11CA-B1E3-CFF3DB70DFCC}"/>
              </a:ext>
            </a:extLst>
          </p:cNvPr>
          <p:cNvSpPr txBox="1"/>
          <p:nvPr/>
        </p:nvSpPr>
        <p:spPr>
          <a:xfrm>
            <a:off x="112963" y="2342340"/>
            <a:ext cx="4133832" cy="2585323"/>
          </a:xfrm>
          <a:prstGeom prst="rect">
            <a:avLst/>
          </a:prstGeom>
          <a:solidFill>
            <a:schemeClr val="bg1"/>
          </a:solidFill>
          <a:ln w="28575">
            <a:solidFill>
              <a:srgbClr val="750001"/>
            </a:solidFill>
          </a:ln>
        </p:spPr>
        <p:txBody>
          <a:bodyPr wrap="square" rtlCol="0">
            <a:spAutoFit/>
          </a:bodyPr>
          <a:lstStyle/>
          <a:p>
            <a:pPr algn="just"/>
            <a:r>
              <a:rPr lang="en-US" sz="1800" b="1" dirty="0"/>
              <a:t>.</a:t>
            </a:r>
            <a:r>
              <a:rPr lang="en-US" sz="1800" b="1" dirty="0" err="1"/>
              <a:t>xsc</a:t>
            </a:r>
            <a:r>
              <a:rPr lang="en-US" sz="1800" dirty="0"/>
              <a:t>: This file stores </a:t>
            </a:r>
            <a:r>
              <a:rPr lang="en-US" sz="1800" b="1" dirty="0"/>
              <a:t>extended system coordinates</a:t>
            </a:r>
            <a:r>
              <a:rPr lang="en-US" sz="1800" dirty="0"/>
              <a:t>, which include the positions of all the atoms in the system, including the solvent (if present). This file is used when running simulations involving a periodic boundary condition (PBC) or when using a multi-step process that might require information about the system's box size or shape.</a:t>
            </a:r>
          </a:p>
        </p:txBody>
      </p:sp>
    </p:spTree>
    <p:extLst>
      <p:ext uri="{BB962C8B-B14F-4D97-AF65-F5344CB8AC3E}">
        <p14:creationId xmlns:p14="http://schemas.microsoft.com/office/powerpoint/2010/main" val="39191812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4735F-8388-1AA4-7714-FB51BD9BB9CF}"/>
            </a:ext>
          </a:extLst>
        </p:cNvPr>
        <p:cNvGrpSpPr/>
        <p:nvPr/>
      </p:nvGrpSpPr>
      <p:grpSpPr>
        <a:xfrm>
          <a:off x="0" y="0"/>
          <a:ext cx="0" cy="0"/>
          <a:chOff x="0" y="0"/>
          <a:chExt cx="0" cy="0"/>
        </a:xfrm>
      </p:grpSpPr>
      <p:pic>
        <p:nvPicPr>
          <p:cNvPr id="14" name="Picture 13" descr="A screen shot of a computer program&#10;&#10;AI-generated content may be incorrect.">
            <a:extLst>
              <a:ext uri="{FF2B5EF4-FFF2-40B4-BE49-F238E27FC236}">
                <a16:creationId xmlns:a16="http://schemas.microsoft.com/office/drawing/2014/main" id="{F8BE842B-DEEA-70B4-852E-22DC80DC3EEE}"/>
              </a:ext>
            </a:extLst>
          </p:cNvPr>
          <p:cNvPicPr>
            <a:picLocks noChangeAspect="1"/>
          </p:cNvPicPr>
          <p:nvPr/>
        </p:nvPicPr>
        <p:blipFill>
          <a:blip r:embed="rId2"/>
          <a:stretch>
            <a:fillRect/>
          </a:stretch>
        </p:blipFill>
        <p:spPr>
          <a:xfrm>
            <a:off x="7624762" y="847950"/>
            <a:ext cx="4114800" cy="5194300"/>
          </a:xfrm>
          <a:prstGeom prst="rect">
            <a:avLst/>
          </a:prstGeom>
          <a:ln w="57150">
            <a:solidFill>
              <a:srgbClr val="750001"/>
            </a:solidFill>
          </a:ln>
        </p:spPr>
      </p:pic>
      <p:sp>
        <p:nvSpPr>
          <p:cNvPr id="2" name="Slide Number Placeholder 1">
            <a:extLst>
              <a:ext uri="{FF2B5EF4-FFF2-40B4-BE49-F238E27FC236}">
                <a16:creationId xmlns:a16="http://schemas.microsoft.com/office/drawing/2014/main" id="{AF23C72E-D61F-1DCB-A92A-F139ECA4CA6F}"/>
              </a:ext>
            </a:extLst>
          </p:cNvPr>
          <p:cNvSpPr>
            <a:spLocks noGrp="1"/>
          </p:cNvSpPr>
          <p:nvPr>
            <p:ph type="sldNum" sz="quarter" idx="12"/>
          </p:nvPr>
        </p:nvSpPr>
        <p:spPr>
          <a:xfrm>
            <a:off x="9448800" y="6506573"/>
            <a:ext cx="2743200" cy="365125"/>
          </a:xfrm>
        </p:spPr>
        <p:txBody>
          <a:bodyPr/>
          <a:lstStyle/>
          <a:p>
            <a:fld id="{EFFF64B8-0FF4-3C4C-8929-7DA557F8FB5C}" type="slidenum">
              <a:rPr lang="en-DE" smtClean="0"/>
              <a:t>88</a:t>
            </a:fld>
            <a:endParaRPr lang="en-DE"/>
          </a:p>
        </p:txBody>
      </p:sp>
      <p:sp>
        <p:nvSpPr>
          <p:cNvPr id="7" name="TextBox 6">
            <a:extLst>
              <a:ext uri="{FF2B5EF4-FFF2-40B4-BE49-F238E27FC236}">
                <a16:creationId xmlns:a16="http://schemas.microsoft.com/office/drawing/2014/main" id="{B215E20A-CD28-A96B-A7BE-54D13AF43381}"/>
              </a:ext>
            </a:extLst>
          </p:cNvPr>
          <p:cNvSpPr txBox="1"/>
          <p:nvPr/>
        </p:nvSpPr>
        <p:spPr>
          <a:xfrm>
            <a:off x="212976" y="218049"/>
            <a:ext cx="2129109" cy="400110"/>
          </a:xfrm>
          <a:prstGeom prst="rect">
            <a:avLst/>
          </a:prstGeom>
          <a:noFill/>
          <a:ln w="28575">
            <a:solidFill>
              <a:srgbClr val="750001"/>
            </a:solidFill>
          </a:ln>
        </p:spPr>
        <p:txBody>
          <a:bodyPr wrap="none" rtlCol="0">
            <a:spAutoFit/>
          </a:bodyPr>
          <a:lstStyle/>
          <a:p>
            <a:r>
              <a:rPr lang="en-US" sz="2000" dirty="0"/>
              <a:t>NAMD output files</a:t>
            </a:r>
          </a:p>
        </p:txBody>
      </p:sp>
      <p:sp>
        <p:nvSpPr>
          <p:cNvPr id="3" name="TextBox 2">
            <a:extLst>
              <a:ext uri="{FF2B5EF4-FFF2-40B4-BE49-F238E27FC236}">
                <a16:creationId xmlns:a16="http://schemas.microsoft.com/office/drawing/2014/main" id="{4B4E9B30-4460-18AD-471A-4EC5FF1CDA38}"/>
              </a:ext>
            </a:extLst>
          </p:cNvPr>
          <p:cNvSpPr txBox="1"/>
          <p:nvPr/>
        </p:nvSpPr>
        <p:spPr>
          <a:xfrm>
            <a:off x="112963" y="837425"/>
            <a:ext cx="4133832" cy="1200329"/>
          </a:xfrm>
          <a:prstGeom prst="rect">
            <a:avLst/>
          </a:prstGeom>
          <a:solidFill>
            <a:schemeClr val="bg1"/>
          </a:solidFill>
          <a:ln w="28575">
            <a:solidFill>
              <a:srgbClr val="750001"/>
            </a:solidFill>
          </a:ln>
        </p:spPr>
        <p:txBody>
          <a:bodyPr wrap="square" rtlCol="0">
            <a:spAutoFit/>
          </a:bodyPr>
          <a:lstStyle/>
          <a:p>
            <a:pPr algn="just"/>
            <a:r>
              <a:rPr lang="en-GB" dirty="0"/>
              <a:t>While running, NAMD will output several files from both equilibration and production steps, and files to restart your simulation in case anything goes wrong.</a:t>
            </a:r>
          </a:p>
        </p:txBody>
      </p:sp>
      <p:sp>
        <p:nvSpPr>
          <p:cNvPr id="9" name="Rectangle 8">
            <a:extLst>
              <a:ext uri="{FF2B5EF4-FFF2-40B4-BE49-F238E27FC236}">
                <a16:creationId xmlns:a16="http://schemas.microsoft.com/office/drawing/2014/main" id="{DF48BA05-325F-1F31-04AD-89AEF7DC2D0A}"/>
              </a:ext>
            </a:extLst>
          </p:cNvPr>
          <p:cNvSpPr/>
          <p:nvPr/>
        </p:nvSpPr>
        <p:spPr>
          <a:xfrm flipV="1">
            <a:off x="7624762" y="2326720"/>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94B5765-49F8-C505-0161-0C3511827646}"/>
              </a:ext>
            </a:extLst>
          </p:cNvPr>
          <p:cNvSpPr/>
          <p:nvPr/>
        </p:nvSpPr>
        <p:spPr>
          <a:xfrm flipV="1">
            <a:off x="7624762" y="4918387"/>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Elbow Connector 19">
            <a:extLst>
              <a:ext uri="{FF2B5EF4-FFF2-40B4-BE49-F238E27FC236}">
                <a16:creationId xmlns:a16="http://schemas.microsoft.com/office/drawing/2014/main" id="{4C2EFC90-69D9-3026-BDD1-8367C98E9DA9}"/>
              </a:ext>
            </a:extLst>
          </p:cNvPr>
          <p:cNvCxnSpPr>
            <a:cxnSpLocks/>
            <a:stCxn id="8" idx="3"/>
            <a:endCxn id="9" idx="1"/>
          </p:cNvCxnSpPr>
          <p:nvPr/>
        </p:nvCxnSpPr>
        <p:spPr>
          <a:xfrm flipV="1">
            <a:off x="4246795" y="2479120"/>
            <a:ext cx="3377967" cy="1155882"/>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67DDC734-04BD-A35A-9CDA-83F0324B8320}"/>
              </a:ext>
            </a:extLst>
          </p:cNvPr>
          <p:cNvCxnSpPr>
            <a:cxnSpLocks/>
            <a:stCxn id="8" idx="3"/>
            <a:endCxn id="12" idx="1"/>
          </p:cNvCxnSpPr>
          <p:nvPr/>
        </p:nvCxnSpPr>
        <p:spPr>
          <a:xfrm>
            <a:off x="4246795" y="3635002"/>
            <a:ext cx="3377967" cy="1435785"/>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F9E6653-6568-1F33-A7A9-D99232CF4E4A}"/>
              </a:ext>
            </a:extLst>
          </p:cNvPr>
          <p:cNvSpPr txBox="1"/>
          <p:nvPr/>
        </p:nvSpPr>
        <p:spPr>
          <a:xfrm>
            <a:off x="112963" y="2342340"/>
            <a:ext cx="4133832" cy="2585323"/>
          </a:xfrm>
          <a:prstGeom prst="rect">
            <a:avLst/>
          </a:prstGeom>
          <a:solidFill>
            <a:schemeClr val="bg1"/>
          </a:solidFill>
          <a:ln w="28575">
            <a:solidFill>
              <a:srgbClr val="750001"/>
            </a:solidFill>
          </a:ln>
        </p:spPr>
        <p:txBody>
          <a:bodyPr wrap="square" rtlCol="0">
            <a:spAutoFit/>
          </a:bodyPr>
          <a:lstStyle/>
          <a:p>
            <a:pPr algn="just"/>
            <a:r>
              <a:rPr lang="en-US" sz="1800" b="1" dirty="0"/>
              <a:t>.</a:t>
            </a:r>
            <a:r>
              <a:rPr lang="en-US" sz="1800" b="1" dirty="0" err="1"/>
              <a:t>xst</a:t>
            </a:r>
            <a:r>
              <a:rPr lang="en-US" sz="1800" dirty="0"/>
              <a:t>: This is the </a:t>
            </a:r>
            <a:r>
              <a:rPr lang="en-US" sz="1800" b="1" dirty="0"/>
              <a:t>extended system trajectory</a:t>
            </a:r>
            <a:r>
              <a:rPr lang="en-US" sz="1800" dirty="0"/>
              <a:t> file. It contains information related to the </a:t>
            </a:r>
            <a:r>
              <a:rPr lang="en-US" sz="1800" b="1" dirty="0"/>
              <a:t>extended system</a:t>
            </a:r>
            <a:r>
              <a:rPr lang="en-US" sz="1800" dirty="0"/>
              <a:t> in the simulation, such as the positions of particles in the system's periodic box. It stores more detailed trajectory data that might be needed when running simulations involving constraints or non-standard interactions.</a:t>
            </a:r>
          </a:p>
        </p:txBody>
      </p:sp>
    </p:spTree>
    <p:extLst>
      <p:ext uri="{BB962C8B-B14F-4D97-AF65-F5344CB8AC3E}">
        <p14:creationId xmlns:p14="http://schemas.microsoft.com/office/powerpoint/2010/main" val="29984888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4A6E7-7532-67A1-BC90-468EF01C353F}"/>
            </a:ext>
          </a:extLst>
        </p:cNvPr>
        <p:cNvGrpSpPr/>
        <p:nvPr/>
      </p:nvGrpSpPr>
      <p:grpSpPr>
        <a:xfrm>
          <a:off x="0" y="0"/>
          <a:ext cx="0" cy="0"/>
          <a:chOff x="0" y="0"/>
          <a:chExt cx="0" cy="0"/>
        </a:xfrm>
      </p:grpSpPr>
      <p:pic>
        <p:nvPicPr>
          <p:cNvPr id="14" name="Picture 13" descr="A screen shot of a computer program&#10;&#10;AI-generated content may be incorrect.">
            <a:extLst>
              <a:ext uri="{FF2B5EF4-FFF2-40B4-BE49-F238E27FC236}">
                <a16:creationId xmlns:a16="http://schemas.microsoft.com/office/drawing/2014/main" id="{17FD6255-F9F6-10C9-09B3-7B5860009F96}"/>
              </a:ext>
            </a:extLst>
          </p:cNvPr>
          <p:cNvPicPr>
            <a:picLocks noChangeAspect="1"/>
          </p:cNvPicPr>
          <p:nvPr/>
        </p:nvPicPr>
        <p:blipFill>
          <a:blip r:embed="rId2"/>
          <a:stretch>
            <a:fillRect/>
          </a:stretch>
        </p:blipFill>
        <p:spPr>
          <a:xfrm>
            <a:off x="7624762" y="847950"/>
            <a:ext cx="4114800" cy="5194300"/>
          </a:xfrm>
          <a:prstGeom prst="rect">
            <a:avLst/>
          </a:prstGeom>
          <a:ln w="57150">
            <a:solidFill>
              <a:srgbClr val="750001"/>
            </a:solidFill>
          </a:ln>
        </p:spPr>
      </p:pic>
      <p:sp>
        <p:nvSpPr>
          <p:cNvPr id="2" name="Slide Number Placeholder 1">
            <a:extLst>
              <a:ext uri="{FF2B5EF4-FFF2-40B4-BE49-F238E27FC236}">
                <a16:creationId xmlns:a16="http://schemas.microsoft.com/office/drawing/2014/main" id="{7886918B-A313-4D64-F94F-DDD323C47BBF}"/>
              </a:ext>
            </a:extLst>
          </p:cNvPr>
          <p:cNvSpPr>
            <a:spLocks noGrp="1"/>
          </p:cNvSpPr>
          <p:nvPr>
            <p:ph type="sldNum" sz="quarter" idx="12"/>
          </p:nvPr>
        </p:nvSpPr>
        <p:spPr>
          <a:xfrm>
            <a:off x="9444038" y="6492875"/>
            <a:ext cx="2743200" cy="365125"/>
          </a:xfrm>
        </p:spPr>
        <p:txBody>
          <a:bodyPr/>
          <a:lstStyle/>
          <a:p>
            <a:fld id="{EFFF64B8-0FF4-3C4C-8929-7DA557F8FB5C}" type="slidenum">
              <a:rPr lang="en-DE" smtClean="0"/>
              <a:t>89</a:t>
            </a:fld>
            <a:endParaRPr lang="en-DE"/>
          </a:p>
        </p:txBody>
      </p:sp>
      <p:sp>
        <p:nvSpPr>
          <p:cNvPr id="7" name="TextBox 6">
            <a:extLst>
              <a:ext uri="{FF2B5EF4-FFF2-40B4-BE49-F238E27FC236}">
                <a16:creationId xmlns:a16="http://schemas.microsoft.com/office/drawing/2014/main" id="{40044C29-5201-CB40-8DD7-346A4BAF9BBA}"/>
              </a:ext>
            </a:extLst>
          </p:cNvPr>
          <p:cNvSpPr txBox="1"/>
          <p:nvPr/>
        </p:nvSpPr>
        <p:spPr>
          <a:xfrm>
            <a:off x="212976" y="218049"/>
            <a:ext cx="2129109" cy="400110"/>
          </a:xfrm>
          <a:prstGeom prst="rect">
            <a:avLst/>
          </a:prstGeom>
          <a:noFill/>
          <a:ln w="28575">
            <a:solidFill>
              <a:srgbClr val="750001"/>
            </a:solidFill>
          </a:ln>
        </p:spPr>
        <p:txBody>
          <a:bodyPr wrap="none" rtlCol="0">
            <a:spAutoFit/>
          </a:bodyPr>
          <a:lstStyle/>
          <a:p>
            <a:r>
              <a:rPr lang="en-US" sz="2000" dirty="0"/>
              <a:t>NAMD output files</a:t>
            </a:r>
          </a:p>
        </p:txBody>
      </p:sp>
      <p:sp>
        <p:nvSpPr>
          <p:cNvPr id="3" name="TextBox 2">
            <a:extLst>
              <a:ext uri="{FF2B5EF4-FFF2-40B4-BE49-F238E27FC236}">
                <a16:creationId xmlns:a16="http://schemas.microsoft.com/office/drawing/2014/main" id="{2A64BBC4-89B8-79CC-B2B4-6C5E094C680F}"/>
              </a:ext>
            </a:extLst>
          </p:cNvPr>
          <p:cNvSpPr txBox="1"/>
          <p:nvPr/>
        </p:nvSpPr>
        <p:spPr>
          <a:xfrm>
            <a:off x="112963" y="837425"/>
            <a:ext cx="4133832" cy="1200329"/>
          </a:xfrm>
          <a:prstGeom prst="rect">
            <a:avLst/>
          </a:prstGeom>
          <a:solidFill>
            <a:schemeClr val="bg1"/>
          </a:solidFill>
          <a:ln w="28575">
            <a:solidFill>
              <a:srgbClr val="750001"/>
            </a:solidFill>
          </a:ln>
        </p:spPr>
        <p:txBody>
          <a:bodyPr wrap="square" rtlCol="0">
            <a:spAutoFit/>
          </a:bodyPr>
          <a:lstStyle/>
          <a:p>
            <a:pPr algn="just"/>
            <a:r>
              <a:rPr lang="en-GB" dirty="0"/>
              <a:t>While running, NAMD will output several files from both equilibration and production steps, and files to restart your simulation in case anything goes wrong.</a:t>
            </a:r>
          </a:p>
        </p:txBody>
      </p:sp>
      <p:sp>
        <p:nvSpPr>
          <p:cNvPr id="4" name="Rectangle 3">
            <a:extLst>
              <a:ext uri="{FF2B5EF4-FFF2-40B4-BE49-F238E27FC236}">
                <a16:creationId xmlns:a16="http://schemas.microsoft.com/office/drawing/2014/main" id="{5FE688DB-BFF1-8A35-33AB-7515059914DF}"/>
              </a:ext>
            </a:extLst>
          </p:cNvPr>
          <p:cNvSpPr/>
          <p:nvPr/>
        </p:nvSpPr>
        <p:spPr>
          <a:xfrm flipV="1">
            <a:off x="7624762" y="1037456"/>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5D1EF5C-A0C9-1572-7A38-A44B66883FB0}"/>
              </a:ext>
            </a:extLst>
          </p:cNvPr>
          <p:cNvSpPr/>
          <p:nvPr/>
        </p:nvSpPr>
        <p:spPr>
          <a:xfrm flipV="1">
            <a:off x="7624762" y="1660653"/>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FE60495-1CF5-F756-7446-F384AE3A7792}"/>
              </a:ext>
            </a:extLst>
          </p:cNvPr>
          <p:cNvSpPr/>
          <p:nvPr/>
        </p:nvSpPr>
        <p:spPr>
          <a:xfrm flipV="1">
            <a:off x="7624762" y="2526744"/>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2678919-A0E4-33A7-7E31-5928E9E6845C}"/>
              </a:ext>
            </a:extLst>
          </p:cNvPr>
          <p:cNvSpPr/>
          <p:nvPr/>
        </p:nvSpPr>
        <p:spPr>
          <a:xfrm flipV="1">
            <a:off x="7624762" y="3410987"/>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A01A73C-8C62-0883-8BEC-F6E1E7466A61}"/>
              </a:ext>
            </a:extLst>
          </p:cNvPr>
          <p:cNvSpPr/>
          <p:nvPr/>
        </p:nvSpPr>
        <p:spPr>
          <a:xfrm flipV="1">
            <a:off x="7624762" y="4045503"/>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14BCDE-6071-D0E1-CBEC-FD54B4AA8203}"/>
              </a:ext>
            </a:extLst>
          </p:cNvPr>
          <p:cNvSpPr/>
          <p:nvPr/>
        </p:nvSpPr>
        <p:spPr>
          <a:xfrm flipV="1">
            <a:off x="7624762" y="5118412"/>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C5FE4F5A-891B-5910-EE26-90B9C3E9DE3B}"/>
              </a:ext>
            </a:extLst>
          </p:cNvPr>
          <p:cNvCxnSpPr>
            <a:cxnSpLocks/>
            <a:stCxn id="8" idx="3"/>
            <a:endCxn id="4" idx="1"/>
          </p:cNvCxnSpPr>
          <p:nvPr/>
        </p:nvCxnSpPr>
        <p:spPr>
          <a:xfrm flipV="1">
            <a:off x="4246795" y="1189856"/>
            <a:ext cx="3377967" cy="2029647"/>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F1547B1A-B68C-4B79-0A74-E26BE9FD37F2}"/>
              </a:ext>
            </a:extLst>
          </p:cNvPr>
          <p:cNvCxnSpPr>
            <a:cxnSpLocks/>
            <a:stCxn id="8" idx="3"/>
            <a:endCxn id="5" idx="1"/>
          </p:cNvCxnSpPr>
          <p:nvPr/>
        </p:nvCxnSpPr>
        <p:spPr>
          <a:xfrm flipV="1">
            <a:off x="4246795" y="1813053"/>
            <a:ext cx="3377967" cy="1406450"/>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E5A7CC07-7C27-0C95-4009-6D7DE26E7549}"/>
              </a:ext>
            </a:extLst>
          </p:cNvPr>
          <p:cNvCxnSpPr>
            <a:cxnSpLocks/>
            <a:stCxn id="8" idx="3"/>
            <a:endCxn id="9" idx="1"/>
          </p:cNvCxnSpPr>
          <p:nvPr/>
        </p:nvCxnSpPr>
        <p:spPr>
          <a:xfrm flipV="1">
            <a:off x="4246795" y="2679144"/>
            <a:ext cx="3377967" cy="540359"/>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69151556-76E0-F9EE-F40D-C841B5D0BDC5}"/>
              </a:ext>
            </a:extLst>
          </p:cNvPr>
          <p:cNvCxnSpPr>
            <a:cxnSpLocks/>
            <a:stCxn id="8" idx="3"/>
            <a:endCxn id="10" idx="1"/>
          </p:cNvCxnSpPr>
          <p:nvPr/>
        </p:nvCxnSpPr>
        <p:spPr>
          <a:xfrm>
            <a:off x="4246795" y="3219503"/>
            <a:ext cx="3377967" cy="343884"/>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85851983-B4B0-3E0A-2A42-969E02208AE5}"/>
              </a:ext>
            </a:extLst>
          </p:cNvPr>
          <p:cNvCxnSpPr>
            <a:cxnSpLocks/>
            <a:stCxn id="8" idx="3"/>
          </p:cNvCxnSpPr>
          <p:nvPr/>
        </p:nvCxnSpPr>
        <p:spPr>
          <a:xfrm>
            <a:off x="4246795" y="3219503"/>
            <a:ext cx="3377967" cy="1221295"/>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E6F9F18F-7606-6050-E2B2-E1F630D2ECC1}"/>
              </a:ext>
            </a:extLst>
          </p:cNvPr>
          <p:cNvCxnSpPr>
            <a:cxnSpLocks/>
            <a:stCxn id="8" idx="3"/>
            <a:endCxn id="12" idx="1"/>
          </p:cNvCxnSpPr>
          <p:nvPr/>
        </p:nvCxnSpPr>
        <p:spPr>
          <a:xfrm>
            <a:off x="4246795" y="3219503"/>
            <a:ext cx="3377967" cy="2051309"/>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EA208CE-D160-71FE-4581-3D131A091E09}"/>
              </a:ext>
            </a:extLst>
          </p:cNvPr>
          <p:cNvSpPr txBox="1"/>
          <p:nvPr/>
        </p:nvSpPr>
        <p:spPr>
          <a:xfrm>
            <a:off x="112963" y="2342340"/>
            <a:ext cx="4133832" cy="1754326"/>
          </a:xfrm>
          <a:prstGeom prst="rect">
            <a:avLst/>
          </a:prstGeom>
          <a:solidFill>
            <a:schemeClr val="bg1"/>
          </a:solidFill>
          <a:ln w="28575">
            <a:solidFill>
              <a:srgbClr val="750001"/>
            </a:solidFill>
          </a:ln>
        </p:spPr>
        <p:txBody>
          <a:bodyPr wrap="square" rtlCol="0">
            <a:spAutoFit/>
          </a:bodyPr>
          <a:lstStyle/>
          <a:p>
            <a:pPr algn="just"/>
            <a:r>
              <a:rPr lang="en-US" sz="1800" b="1" dirty="0"/>
              <a:t>.</a:t>
            </a:r>
            <a:r>
              <a:rPr lang="en-US" sz="1800" b="1" dirty="0" err="1"/>
              <a:t>coor</a:t>
            </a:r>
            <a:r>
              <a:rPr lang="en-US" sz="1800" dirty="0"/>
              <a:t>: This file contains the </a:t>
            </a:r>
            <a:r>
              <a:rPr lang="en-US" sz="1800" b="1" dirty="0"/>
              <a:t>coordinate</a:t>
            </a:r>
            <a:r>
              <a:rPr lang="en-US" sz="1800" dirty="0"/>
              <a:t> data (atomic positions) at a specific time step of the simulation. It stores the positions of all the atoms in the system and can be used to restart or analyze a simulation.</a:t>
            </a:r>
          </a:p>
        </p:txBody>
      </p:sp>
    </p:spTree>
    <p:extLst>
      <p:ext uri="{BB962C8B-B14F-4D97-AF65-F5344CB8AC3E}">
        <p14:creationId xmlns:p14="http://schemas.microsoft.com/office/powerpoint/2010/main" val="455764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4FE9E-7EFC-35F1-DFFB-F6C29C7C3FC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FF8E6BB-2FDB-A47E-C3AC-680E1E89E181}"/>
              </a:ext>
            </a:extLst>
          </p:cNvPr>
          <p:cNvPicPr>
            <a:picLocks noChangeAspect="1"/>
          </p:cNvPicPr>
          <p:nvPr/>
        </p:nvPicPr>
        <p:blipFill>
          <a:blip r:embed="rId2"/>
          <a:stretch>
            <a:fillRect/>
          </a:stretch>
        </p:blipFill>
        <p:spPr>
          <a:xfrm>
            <a:off x="0" y="1041812"/>
            <a:ext cx="10648180" cy="5816188"/>
          </a:xfrm>
          <a:prstGeom prst="rect">
            <a:avLst/>
          </a:prstGeom>
        </p:spPr>
      </p:pic>
      <p:sp>
        <p:nvSpPr>
          <p:cNvPr id="2" name="TextBox 1">
            <a:extLst>
              <a:ext uri="{FF2B5EF4-FFF2-40B4-BE49-F238E27FC236}">
                <a16:creationId xmlns:a16="http://schemas.microsoft.com/office/drawing/2014/main" id="{6F0AFC8A-821D-29A5-0700-9AF019989235}"/>
              </a:ext>
            </a:extLst>
          </p:cNvPr>
          <p:cNvSpPr txBox="1"/>
          <p:nvPr/>
        </p:nvSpPr>
        <p:spPr>
          <a:xfrm>
            <a:off x="212976" y="218049"/>
            <a:ext cx="2509213" cy="400110"/>
          </a:xfrm>
          <a:prstGeom prst="rect">
            <a:avLst/>
          </a:prstGeom>
          <a:noFill/>
          <a:ln w="28575">
            <a:solidFill>
              <a:srgbClr val="750001"/>
            </a:solidFill>
          </a:ln>
        </p:spPr>
        <p:txBody>
          <a:bodyPr wrap="none" rtlCol="0">
            <a:spAutoFit/>
          </a:bodyPr>
          <a:lstStyle/>
          <a:p>
            <a:r>
              <a:rPr lang="en-US" sz="2000" dirty="0"/>
              <a:t>Input files preparation</a:t>
            </a:r>
          </a:p>
        </p:txBody>
      </p:sp>
      <p:sp>
        <p:nvSpPr>
          <p:cNvPr id="5" name="Rectangle 4">
            <a:extLst>
              <a:ext uri="{FF2B5EF4-FFF2-40B4-BE49-F238E27FC236}">
                <a16:creationId xmlns:a16="http://schemas.microsoft.com/office/drawing/2014/main" id="{B7DCBA3A-C852-5270-2291-69A84CFD6994}"/>
              </a:ext>
            </a:extLst>
          </p:cNvPr>
          <p:cNvSpPr/>
          <p:nvPr/>
        </p:nvSpPr>
        <p:spPr>
          <a:xfrm flipV="1">
            <a:off x="1654023" y="5134707"/>
            <a:ext cx="709350" cy="1828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Elbow Connector 5">
            <a:extLst>
              <a:ext uri="{FF2B5EF4-FFF2-40B4-BE49-F238E27FC236}">
                <a16:creationId xmlns:a16="http://schemas.microsoft.com/office/drawing/2014/main" id="{1A2EF57B-3F2C-8544-67C0-37BD345F652F}"/>
              </a:ext>
            </a:extLst>
          </p:cNvPr>
          <p:cNvCxnSpPr>
            <a:cxnSpLocks/>
            <a:stCxn id="4" idx="1"/>
            <a:endCxn id="5" idx="3"/>
          </p:cNvCxnSpPr>
          <p:nvPr/>
        </p:nvCxnSpPr>
        <p:spPr>
          <a:xfrm rot="10800000">
            <a:off x="2363374" y="5226147"/>
            <a:ext cx="4412565" cy="139852"/>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AE1F6AB-9DD5-23A4-7C14-49AC767B8857}"/>
              </a:ext>
            </a:extLst>
          </p:cNvPr>
          <p:cNvSpPr txBox="1"/>
          <p:nvPr/>
        </p:nvSpPr>
        <p:spPr>
          <a:xfrm>
            <a:off x="6775938" y="4765834"/>
            <a:ext cx="5196944" cy="1200329"/>
          </a:xfrm>
          <a:prstGeom prst="rect">
            <a:avLst/>
          </a:prstGeom>
          <a:solidFill>
            <a:schemeClr val="bg1"/>
          </a:solidFill>
          <a:ln w="28575">
            <a:solidFill>
              <a:srgbClr val="750001"/>
            </a:solidFill>
          </a:ln>
        </p:spPr>
        <p:txBody>
          <a:bodyPr wrap="square" rtlCol="0">
            <a:spAutoFit/>
          </a:bodyPr>
          <a:lstStyle/>
          <a:p>
            <a:pPr algn="just"/>
            <a:r>
              <a:rPr lang="en-US" dirty="0"/>
              <a:t>Select the structure file (.</a:t>
            </a:r>
            <a:r>
              <a:rPr lang="en-US" dirty="0" err="1"/>
              <a:t>pdb</a:t>
            </a:r>
            <a:r>
              <a:rPr lang="en-US" dirty="0"/>
              <a:t> or .</a:t>
            </a:r>
            <a:r>
              <a:rPr lang="en-US" dirty="0" err="1"/>
              <a:t>cif</a:t>
            </a:r>
            <a:r>
              <a:rPr lang="en-US" dirty="0"/>
              <a:t>) of the best-ranked docking protein-ligand complex output, ensure the appropriate file format box is checked, and then click on </a:t>
            </a:r>
            <a:r>
              <a:rPr lang="en-US" i="1" dirty="0"/>
              <a:t>“Next Step”</a:t>
            </a:r>
            <a:r>
              <a:rPr lang="en-US" dirty="0"/>
              <a:t>.</a:t>
            </a:r>
            <a:endParaRPr lang="en-US" i="1" dirty="0"/>
          </a:p>
        </p:txBody>
      </p:sp>
      <p:sp>
        <p:nvSpPr>
          <p:cNvPr id="9" name="Rectangle 8">
            <a:extLst>
              <a:ext uri="{FF2B5EF4-FFF2-40B4-BE49-F238E27FC236}">
                <a16:creationId xmlns:a16="http://schemas.microsoft.com/office/drawing/2014/main" id="{40923F5F-C079-57B9-BEF9-E5FDC1322721}"/>
              </a:ext>
            </a:extLst>
          </p:cNvPr>
          <p:cNvSpPr/>
          <p:nvPr/>
        </p:nvSpPr>
        <p:spPr>
          <a:xfrm flipV="1">
            <a:off x="9501449" y="6428935"/>
            <a:ext cx="978981" cy="29307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Elbow Connector 9">
            <a:extLst>
              <a:ext uri="{FF2B5EF4-FFF2-40B4-BE49-F238E27FC236}">
                <a16:creationId xmlns:a16="http://schemas.microsoft.com/office/drawing/2014/main" id="{3EDFAF56-1CFE-9618-BC2C-C8FA44E69279}"/>
              </a:ext>
            </a:extLst>
          </p:cNvPr>
          <p:cNvCxnSpPr>
            <a:cxnSpLocks/>
            <a:stCxn id="4" idx="2"/>
            <a:endCxn id="9" idx="1"/>
          </p:cNvCxnSpPr>
          <p:nvPr/>
        </p:nvCxnSpPr>
        <p:spPr>
          <a:xfrm rot="16200000" flipH="1">
            <a:off x="9133274" y="6207298"/>
            <a:ext cx="609310" cy="127039"/>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94CA8533-B505-5772-FB08-8779E17887DA}"/>
              </a:ext>
            </a:extLst>
          </p:cNvPr>
          <p:cNvSpPr>
            <a:spLocks noGrp="1"/>
          </p:cNvSpPr>
          <p:nvPr>
            <p:ph type="sldNum" sz="quarter" idx="12"/>
          </p:nvPr>
        </p:nvSpPr>
        <p:spPr>
          <a:xfrm>
            <a:off x="9437929" y="6492875"/>
            <a:ext cx="2743200" cy="365125"/>
          </a:xfrm>
        </p:spPr>
        <p:txBody>
          <a:bodyPr/>
          <a:lstStyle/>
          <a:p>
            <a:fld id="{EFFF64B8-0FF4-3C4C-8929-7DA557F8FB5C}" type="slidenum">
              <a:rPr lang="en-DE" smtClean="0"/>
              <a:t>9</a:t>
            </a:fld>
            <a:endParaRPr lang="en-DE"/>
          </a:p>
        </p:txBody>
      </p:sp>
    </p:spTree>
    <p:extLst>
      <p:ext uri="{BB962C8B-B14F-4D97-AF65-F5344CB8AC3E}">
        <p14:creationId xmlns:p14="http://schemas.microsoft.com/office/powerpoint/2010/main" val="4109259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149AD-15F5-1C72-A5E7-9E7C33A5105F}"/>
            </a:ext>
          </a:extLst>
        </p:cNvPr>
        <p:cNvGrpSpPr/>
        <p:nvPr/>
      </p:nvGrpSpPr>
      <p:grpSpPr>
        <a:xfrm>
          <a:off x="0" y="0"/>
          <a:ext cx="0" cy="0"/>
          <a:chOff x="0" y="0"/>
          <a:chExt cx="0" cy="0"/>
        </a:xfrm>
      </p:grpSpPr>
      <p:pic>
        <p:nvPicPr>
          <p:cNvPr id="14" name="Picture 13" descr="A screen shot of a computer program&#10;&#10;AI-generated content may be incorrect.">
            <a:extLst>
              <a:ext uri="{FF2B5EF4-FFF2-40B4-BE49-F238E27FC236}">
                <a16:creationId xmlns:a16="http://schemas.microsoft.com/office/drawing/2014/main" id="{4106DEDA-936C-CEE2-58C4-51B7DA82631A}"/>
              </a:ext>
            </a:extLst>
          </p:cNvPr>
          <p:cNvPicPr>
            <a:picLocks noChangeAspect="1"/>
          </p:cNvPicPr>
          <p:nvPr/>
        </p:nvPicPr>
        <p:blipFill>
          <a:blip r:embed="rId2"/>
          <a:stretch>
            <a:fillRect/>
          </a:stretch>
        </p:blipFill>
        <p:spPr>
          <a:xfrm>
            <a:off x="7624762" y="847950"/>
            <a:ext cx="4114800" cy="5194300"/>
          </a:xfrm>
          <a:prstGeom prst="rect">
            <a:avLst/>
          </a:prstGeom>
          <a:ln w="57150">
            <a:solidFill>
              <a:srgbClr val="750001"/>
            </a:solidFill>
          </a:ln>
        </p:spPr>
      </p:pic>
      <p:sp>
        <p:nvSpPr>
          <p:cNvPr id="2" name="Slide Number Placeholder 1">
            <a:extLst>
              <a:ext uri="{FF2B5EF4-FFF2-40B4-BE49-F238E27FC236}">
                <a16:creationId xmlns:a16="http://schemas.microsoft.com/office/drawing/2014/main" id="{B4DDEC31-E41B-88AB-39F6-A3A0431EAF7A}"/>
              </a:ext>
            </a:extLst>
          </p:cNvPr>
          <p:cNvSpPr>
            <a:spLocks noGrp="1"/>
          </p:cNvSpPr>
          <p:nvPr>
            <p:ph type="sldNum" sz="quarter" idx="12"/>
          </p:nvPr>
        </p:nvSpPr>
        <p:spPr>
          <a:xfrm>
            <a:off x="9444038" y="6492875"/>
            <a:ext cx="2743200" cy="365125"/>
          </a:xfrm>
        </p:spPr>
        <p:txBody>
          <a:bodyPr/>
          <a:lstStyle/>
          <a:p>
            <a:fld id="{EFFF64B8-0FF4-3C4C-8929-7DA557F8FB5C}" type="slidenum">
              <a:rPr lang="en-DE" smtClean="0"/>
              <a:t>90</a:t>
            </a:fld>
            <a:endParaRPr lang="en-DE"/>
          </a:p>
        </p:txBody>
      </p:sp>
      <p:sp>
        <p:nvSpPr>
          <p:cNvPr id="7" name="TextBox 6">
            <a:extLst>
              <a:ext uri="{FF2B5EF4-FFF2-40B4-BE49-F238E27FC236}">
                <a16:creationId xmlns:a16="http://schemas.microsoft.com/office/drawing/2014/main" id="{8C7A68CD-70C3-2D63-C565-07AADD0632DF}"/>
              </a:ext>
            </a:extLst>
          </p:cNvPr>
          <p:cNvSpPr txBox="1"/>
          <p:nvPr/>
        </p:nvSpPr>
        <p:spPr>
          <a:xfrm>
            <a:off x="212976" y="218049"/>
            <a:ext cx="2129109" cy="400110"/>
          </a:xfrm>
          <a:prstGeom prst="rect">
            <a:avLst/>
          </a:prstGeom>
          <a:noFill/>
          <a:ln w="28575">
            <a:solidFill>
              <a:srgbClr val="750001"/>
            </a:solidFill>
          </a:ln>
        </p:spPr>
        <p:txBody>
          <a:bodyPr wrap="none" rtlCol="0">
            <a:spAutoFit/>
          </a:bodyPr>
          <a:lstStyle/>
          <a:p>
            <a:r>
              <a:rPr lang="en-US" sz="2000" dirty="0"/>
              <a:t>NAMD output files</a:t>
            </a:r>
          </a:p>
        </p:txBody>
      </p:sp>
      <p:sp>
        <p:nvSpPr>
          <p:cNvPr id="3" name="TextBox 2">
            <a:extLst>
              <a:ext uri="{FF2B5EF4-FFF2-40B4-BE49-F238E27FC236}">
                <a16:creationId xmlns:a16="http://schemas.microsoft.com/office/drawing/2014/main" id="{71DD6085-E30E-6A24-3901-FCF307850ECA}"/>
              </a:ext>
            </a:extLst>
          </p:cNvPr>
          <p:cNvSpPr txBox="1"/>
          <p:nvPr/>
        </p:nvSpPr>
        <p:spPr>
          <a:xfrm>
            <a:off x="112963" y="837425"/>
            <a:ext cx="4133832" cy="1200329"/>
          </a:xfrm>
          <a:prstGeom prst="rect">
            <a:avLst/>
          </a:prstGeom>
          <a:solidFill>
            <a:schemeClr val="bg1"/>
          </a:solidFill>
          <a:ln w="28575">
            <a:solidFill>
              <a:srgbClr val="750001"/>
            </a:solidFill>
          </a:ln>
        </p:spPr>
        <p:txBody>
          <a:bodyPr wrap="square" rtlCol="0">
            <a:spAutoFit/>
          </a:bodyPr>
          <a:lstStyle/>
          <a:p>
            <a:pPr algn="just"/>
            <a:r>
              <a:rPr lang="en-GB" dirty="0"/>
              <a:t>While running, NAMD will output several files from both equilibration and production steps, and files to restart your simulation in case anything goes wrong.</a:t>
            </a:r>
          </a:p>
        </p:txBody>
      </p:sp>
      <p:sp>
        <p:nvSpPr>
          <p:cNvPr id="9" name="Rectangle 8">
            <a:extLst>
              <a:ext uri="{FF2B5EF4-FFF2-40B4-BE49-F238E27FC236}">
                <a16:creationId xmlns:a16="http://schemas.microsoft.com/office/drawing/2014/main" id="{DE686954-F193-F910-A736-08F0C64EAF42}"/>
              </a:ext>
            </a:extLst>
          </p:cNvPr>
          <p:cNvSpPr/>
          <p:nvPr/>
        </p:nvSpPr>
        <p:spPr>
          <a:xfrm flipV="1">
            <a:off x="7624762" y="2741064"/>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FDCECF9-EA6C-3CA7-329A-E58B340D6572}"/>
              </a:ext>
            </a:extLst>
          </p:cNvPr>
          <p:cNvSpPr/>
          <p:nvPr/>
        </p:nvSpPr>
        <p:spPr>
          <a:xfrm flipV="1">
            <a:off x="7624762" y="5332732"/>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Elbow Connector 19">
            <a:extLst>
              <a:ext uri="{FF2B5EF4-FFF2-40B4-BE49-F238E27FC236}">
                <a16:creationId xmlns:a16="http://schemas.microsoft.com/office/drawing/2014/main" id="{75DFB059-2119-C54C-ECFD-44FD7E9A4512}"/>
              </a:ext>
            </a:extLst>
          </p:cNvPr>
          <p:cNvCxnSpPr>
            <a:cxnSpLocks/>
            <a:stCxn id="8" idx="3"/>
            <a:endCxn id="9" idx="1"/>
          </p:cNvCxnSpPr>
          <p:nvPr/>
        </p:nvCxnSpPr>
        <p:spPr>
          <a:xfrm>
            <a:off x="4246795" y="2804005"/>
            <a:ext cx="3377967" cy="89459"/>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F089B406-131B-CFD7-7992-63E660CB9962}"/>
              </a:ext>
            </a:extLst>
          </p:cNvPr>
          <p:cNvCxnSpPr>
            <a:cxnSpLocks/>
            <a:stCxn id="8" idx="3"/>
            <a:endCxn id="12" idx="1"/>
          </p:cNvCxnSpPr>
          <p:nvPr/>
        </p:nvCxnSpPr>
        <p:spPr>
          <a:xfrm>
            <a:off x="4246795" y="2804005"/>
            <a:ext cx="3377967" cy="2681127"/>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438D4E6-E3C5-DBA6-FD11-3C0C7C10EFCC}"/>
              </a:ext>
            </a:extLst>
          </p:cNvPr>
          <p:cNvSpPr txBox="1"/>
          <p:nvPr/>
        </p:nvSpPr>
        <p:spPr>
          <a:xfrm>
            <a:off x="112963" y="2342340"/>
            <a:ext cx="4133832" cy="923330"/>
          </a:xfrm>
          <a:prstGeom prst="rect">
            <a:avLst/>
          </a:prstGeom>
          <a:solidFill>
            <a:schemeClr val="bg1"/>
          </a:solidFill>
          <a:ln w="28575">
            <a:solidFill>
              <a:srgbClr val="750001"/>
            </a:solidFill>
          </a:ln>
        </p:spPr>
        <p:txBody>
          <a:bodyPr wrap="square" rtlCol="0">
            <a:spAutoFit/>
          </a:bodyPr>
          <a:lstStyle/>
          <a:p>
            <a:pPr algn="just"/>
            <a:r>
              <a:rPr lang="en-US" sz="1800" b="1" dirty="0"/>
              <a:t>.dcd</a:t>
            </a:r>
            <a:r>
              <a:rPr lang="en-US" sz="1800" dirty="0"/>
              <a:t>: This is the </a:t>
            </a:r>
            <a:r>
              <a:rPr lang="en-US" sz="1800" b="1" dirty="0"/>
              <a:t>trajectory</a:t>
            </a:r>
            <a:r>
              <a:rPr lang="en-US" sz="1800" dirty="0"/>
              <a:t> file, which contains a time series of atomic positions (coordinates) from the simulation. </a:t>
            </a:r>
          </a:p>
        </p:txBody>
      </p:sp>
    </p:spTree>
    <p:extLst>
      <p:ext uri="{BB962C8B-B14F-4D97-AF65-F5344CB8AC3E}">
        <p14:creationId xmlns:p14="http://schemas.microsoft.com/office/powerpoint/2010/main" val="15373929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503C0A-9387-4FF1-0EF8-6E684F41F20E}"/>
            </a:ext>
          </a:extLst>
        </p:cNvPr>
        <p:cNvGrpSpPr/>
        <p:nvPr/>
      </p:nvGrpSpPr>
      <p:grpSpPr>
        <a:xfrm>
          <a:off x="0" y="0"/>
          <a:ext cx="0" cy="0"/>
          <a:chOff x="0" y="0"/>
          <a:chExt cx="0" cy="0"/>
        </a:xfrm>
      </p:grpSpPr>
      <p:pic>
        <p:nvPicPr>
          <p:cNvPr id="19" name="Picture 18" descr="A screen shot of a computer program&#10;&#10;AI-generated content may be incorrect.">
            <a:extLst>
              <a:ext uri="{FF2B5EF4-FFF2-40B4-BE49-F238E27FC236}">
                <a16:creationId xmlns:a16="http://schemas.microsoft.com/office/drawing/2014/main" id="{81D31EAB-E159-565E-6413-35563E80F623}"/>
              </a:ext>
            </a:extLst>
          </p:cNvPr>
          <p:cNvPicPr>
            <a:picLocks noChangeAspect="1"/>
          </p:cNvPicPr>
          <p:nvPr/>
        </p:nvPicPr>
        <p:blipFill>
          <a:blip r:embed="rId2"/>
          <a:stretch>
            <a:fillRect/>
          </a:stretch>
        </p:blipFill>
        <p:spPr>
          <a:xfrm>
            <a:off x="7624762" y="847950"/>
            <a:ext cx="4114800" cy="5194300"/>
          </a:xfrm>
          <a:prstGeom prst="rect">
            <a:avLst/>
          </a:prstGeom>
          <a:ln w="57150">
            <a:solidFill>
              <a:srgbClr val="750001"/>
            </a:solidFill>
          </a:ln>
        </p:spPr>
      </p:pic>
      <p:sp>
        <p:nvSpPr>
          <p:cNvPr id="2" name="Slide Number Placeholder 1">
            <a:extLst>
              <a:ext uri="{FF2B5EF4-FFF2-40B4-BE49-F238E27FC236}">
                <a16:creationId xmlns:a16="http://schemas.microsoft.com/office/drawing/2014/main" id="{B8F581BB-0EAA-D043-B494-85DC5A0D8908}"/>
              </a:ext>
            </a:extLst>
          </p:cNvPr>
          <p:cNvSpPr>
            <a:spLocks noGrp="1"/>
          </p:cNvSpPr>
          <p:nvPr>
            <p:ph type="sldNum" sz="quarter" idx="12"/>
          </p:nvPr>
        </p:nvSpPr>
        <p:spPr>
          <a:xfrm>
            <a:off x="9437225" y="6492875"/>
            <a:ext cx="2743200" cy="365125"/>
          </a:xfrm>
        </p:spPr>
        <p:txBody>
          <a:bodyPr/>
          <a:lstStyle/>
          <a:p>
            <a:fld id="{EFFF64B8-0FF4-3C4C-8929-7DA557F8FB5C}" type="slidenum">
              <a:rPr lang="en-DE" smtClean="0"/>
              <a:t>91</a:t>
            </a:fld>
            <a:endParaRPr lang="en-DE"/>
          </a:p>
        </p:txBody>
      </p:sp>
      <p:sp>
        <p:nvSpPr>
          <p:cNvPr id="7" name="TextBox 6">
            <a:extLst>
              <a:ext uri="{FF2B5EF4-FFF2-40B4-BE49-F238E27FC236}">
                <a16:creationId xmlns:a16="http://schemas.microsoft.com/office/drawing/2014/main" id="{0B04E7F6-176A-53C7-B7C2-9C37422258F2}"/>
              </a:ext>
            </a:extLst>
          </p:cNvPr>
          <p:cNvSpPr txBox="1"/>
          <p:nvPr/>
        </p:nvSpPr>
        <p:spPr>
          <a:xfrm>
            <a:off x="212976" y="218049"/>
            <a:ext cx="2129109" cy="400110"/>
          </a:xfrm>
          <a:prstGeom prst="rect">
            <a:avLst/>
          </a:prstGeom>
          <a:noFill/>
          <a:ln w="28575">
            <a:solidFill>
              <a:srgbClr val="750001"/>
            </a:solidFill>
          </a:ln>
        </p:spPr>
        <p:txBody>
          <a:bodyPr wrap="none" rtlCol="0">
            <a:spAutoFit/>
          </a:bodyPr>
          <a:lstStyle/>
          <a:p>
            <a:r>
              <a:rPr lang="en-US" sz="2000" dirty="0"/>
              <a:t>NAMD output files</a:t>
            </a:r>
          </a:p>
        </p:txBody>
      </p:sp>
      <p:sp>
        <p:nvSpPr>
          <p:cNvPr id="3" name="TextBox 2">
            <a:extLst>
              <a:ext uri="{FF2B5EF4-FFF2-40B4-BE49-F238E27FC236}">
                <a16:creationId xmlns:a16="http://schemas.microsoft.com/office/drawing/2014/main" id="{BCB090BB-7B30-E1A4-E257-6CC828503ECA}"/>
              </a:ext>
            </a:extLst>
          </p:cNvPr>
          <p:cNvSpPr txBox="1"/>
          <p:nvPr/>
        </p:nvSpPr>
        <p:spPr>
          <a:xfrm>
            <a:off x="112963" y="837425"/>
            <a:ext cx="4133832" cy="1200329"/>
          </a:xfrm>
          <a:prstGeom prst="rect">
            <a:avLst/>
          </a:prstGeom>
          <a:solidFill>
            <a:schemeClr val="bg1"/>
          </a:solidFill>
          <a:ln w="28575">
            <a:solidFill>
              <a:srgbClr val="750001"/>
            </a:solidFill>
          </a:ln>
        </p:spPr>
        <p:txBody>
          <a:bodyPr wrap="square" rtlCol="0">
            <a:spAutoFit/>
          </a:bodyPr>
          <a:lstStyle/>
          <a:p>
            <a:pPr algn="just"/>
            <a:r>
              <a:rPr lang="en-GB" dirty="0"/>
              <a:t>While running, NAMD will output several files from both equilibration and production steps, and files to restart your simulation in case anything goes wrong.</a:t>
            </a:r>
          </a:p>
        </p:txBody>
      </p:sp>
      <p:sp>
        <p:nvSpPr>
          <p:cNvPr id="4" name="Rectangle 3">
            <a:extLst>
              <a:ext uri="{FF2B5EF4-FFF2-40B4-BE49-F238E27FC236}">
                <a16:creationId xmlns:a16="http://schemas.microsoft.com/office/drawing/2014/main" id="{46EB59D6-0D42-8454-053E-EC674FE3791A}"/>
              </a:ext>
            </a:extLst>
          </p:cNvPr>
          <p:cNvSpPr/>
          <p:nvPr/>
        </p:nvSpPr>
        <p:spPr>
          <a:xfrm flipV="1">
            <a:off x="7624762" y="1251772"/>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CA43407-E206-CA39-89E3-F852F20192A7}"/>
              </a:ext>
            </a:extLst>
          </p:cNvPr>
          <p:cNvSpPr/>
          <p:nvPr/>
        </p:nvSpPr>
        <p:spPr>
          <a:xfrm flipV="1">
            <a:off x="7624762" y="1889257"/>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FF9D514-EDA3-BF30-479F-5B27A9E14B92}"/>
              </a:ext>
            </a:extLst>
          </p:cNvPr>
          <p:cNvSpPr/>
          <p:nvPr/>
        </p:nvSpPr>
        <p:spPr>
          <a:xfrm flipV="1">
            <a:off x="7624762" y="2969662"/>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6B86180-D622-0EFF-1CE5-2A85BC464E6A}"/>
              </a:ext>
            </a:extLst>
          </p:cNvPr>
          <p:cNvSpPr/>
          <p:nvPr/>
        </p:nvSpPr>
        <p:spPr>
          <a:xfrm flipV="1">
            <a:off x="7624762" y="3825331"/>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4A22574-1098-2C10-DC6D-0B28A23446CD}"/>
              </a:ext>
            </a:extLst>
          </p:cNvPr>
          <p:cNvSpPr/>
          <p:nvPr/>
        </p:nvSpPr>
        <p:spPr>
          <a:xfrm flipV="1">
            <a:off x="7624762" y="4488423"/>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98C7DA-C6D5-D131-613C-30B4F1324FB7}"/>
              </a:ext>
            </a:extLst>
          </p:cNvPr>
          <p:cNvSpPr/>
          <p:nvPr/>
        </p:nvSpPr>
        <p:spPr>
          <a:xfrm flipV="1">
            <a:off x="7624762" y="5575616"/>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037E65FD-3DCB-6615-BE87-447CD804699E}"/>
              </a:ext>
            </a:extLst>
          </p:cNvPr>
          <p:cNvCxnSpPr>
            <a:cxnSpLocks/>
            <a:stCxn id="8" idx="3"/>
            <a:endCxn id="4" idx="1"/>
          </p:cNvCxnSpPr>
          <p:nvPr/>
        </p:nvCxnSpPr>
        <p:spPr>
          <a:xfrm flipV="1">
            <a:off x="4246795" y="1404172"/>
            <a:ext cx="3377967" cy="181533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3204233D-F7D2-E1BE-F914-070E293CDAEC}"/>
              </a:ext>
            </a:extLst>
          </p:cNvPr>
          <p:cNvCxnSpPr>
            <a:cxnSpLocks/>
            <a:stCxn id="8" idx="3"/>
            <a:endCxn id="5" idx="1"/>
          </p:cNvCxnSpPr>
          <p:nvPr/>
        </p:nvCxnSpPr>
        <p:spPr>
          <a:xfrm flipV="1">
            <a:off x="4246795" y="2041657"/>
            <a:ext cx="3377967" cy="1177846"/>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B26B6527-E9BC-9B08-75FA-DC2DA3D341D0}"/>
              </a:ext>
            </a:extLst>
          </p:cNvPr>
          <p:cNvCxnSpPr>
            <a:cxnSpLocks/>
            <a:stCxn id="8" idx="3"/>
            <a:endCxn id="9" idx="1"/>
          </p:cNvCxnSpPr>
          <p:nvPr/>
        </p:nvCxnSpPr>
        <p:spPr>
          <a:xfrm flipV="1">
            <a:off x="4246795" y="3122062"/>
            <a:ext cx="3377967" cy="9744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5D68A6F7-55A5-CD00-46E8-46147407DFA5}"/>
              </a:ext>
            </a:extLst>
          </p:cNvPr>
          <p:cNvCxnSpPr>
            <a:cxnSpLocks/>
            <a:stCxn id="8" idx="3"/>
            <a:endCxn id="10" idx="1"/>
          </p:cNvCxnSpPr>
          <p:nvPr/>
        </p:nvCxnSpPr>
        <p:spPr>
          <a:xfrm>
            <a:off x="4246795" y="3219503"/>
            <a:ext cx="3377967" cy="758228"/>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0E6311E1-98B1-CADF-93EE-5DC361548AA2}"/>
              </a:ext>
            </a:extLst>
          </p:cNvPr>
          <p:cNvCxnSpPr>
            <a:cxnSpLocks/>
            <a:stCxn id="8" idx="3"/>
            <a:endCxn id="11" idx="1"/>
          </p:cNvCxnSpPr>
          <p:nvPr/>
        </p:nvCxnSpPr>
        <p:spPr>
          <a:xfrm>
            <a:off x="4246795" y="3219503"/>
            <a:ext cx="3377967" cy="1421320"/>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533962A6-FC7C-7723-EE03-FA8FECB978DF}"/>
              </a:ext>
            </a:extLst>
          </p:cNvPr>
          <p:cNvCxnSpPr>
            <a:cxnSpLocks/>
            <a:stCxn id="8" idx="3"/>
            <a:endCxn id="12" idx="1"/>
          </p:cNvCxnSpPr>
          <p:nvPr/>
        </p:nvCxnSpPr>
        <p:spPr>
          <a:xfrm>
            <a:off x="4246795" y="3219503"/>
            <a:ext cx="3377967" cy="2508513"/>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25D769B-EFAD-A36D-AAF1-CBB1E432F288}"/>
              </a:ext>
            </a:extLst>
          </p:cNvPr>
          <p:cNvSpPr txBox="1"/>
          <p:nvPr/>
        </p:nvSpPr>
        <p:spPr>
          <a:xfrm>
            <a:off x="112963" y="2342340"/>
            <a:ext cx="4133832" cy="1754326"/>
          </a:xfrm>
          <a:prstGeom prst="rect">
            <a:avLst/>
          </a:prstGeom>
          <a:solidFill>
            <a:schemeClr val="bg1"/>
          </a:solidFill>
          <a:ln w="28575">
            <a:solidFill>
              <a:srgbClr val="750001"/>
            </a:solidFill>
          </a:ln>
        </p:spPr>
        <p:txBody>
          <a:bodyPr wrap="square" rtlCol="0">
            <a:spAutoFit/>
          </a:bodyPr>
          <a:lstStyle/>
          <a:p>
            <a:pPr algn="just"/>
            <a:r>
              <a:rPr lang="en-US" sz="1800" b="1" dirty="0"/>
              <a:t>.vel</a:t>
            </a:r>
            <a:r>
              <a:rPr lang="en-US" sz="1800" dirty="0"/>
              <a:t>: This file stores the </a:t>
            </a:r>
            <a:r>
              <a:rPr lang="en-US" sz="1800" b="1" dirty="0"/>
              <a:t>velocity</a:t>
            </a:r>
            <a:r>
              <a:rPr lang="en-US" sz="1800" dirty="0"/>
              <a:t> data of all the atoms at each timestep in the simulation. It is used to restart the simulation with the same velocities, or for analysis of the kinetic properties of the system.</a:t>
            </a:r>
          </a:p>
        </p:txBody>
      </p:sp>
    </p:spTree>
    <p:extLst>
      <p:ext uri="{BB962C8B-B14F-4D97-AF65-F5344CB8AC3E}">
        <p14:creationId xmlns:p14="http://schemas.microsoft.com/office/powerpoint/2010/main" val="19890224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AC0FE0-EFFB-B055-0046-8523760B4C00}"/>
            </a:ext>
          </a:extLst>
        </p:cNvPr>
        <p:cNvGrpSpPr/>
        <p:nvPr/>
      </p:nvGrpSpPr>
      <p:grpSpPr>
        <a:xfrm>
          <a:off x="0" y="0"/>
          <a:ext cx="0" cy="0"/>
          <a:chOff x="0" y="0"/>
          <a:chExt cx="0" cy="0"/>
        </a:xfrm>
      </p:grpSpPr>
      <p:pic>
        <p:nvPicPr>
          <p:cNvPr id="19" name="Picture 18" descr="A screen shot of a computer program&#10;&#10;AI-generated content may be incorrect.">
            <a:extLst>
              <a:ext uri="{FF2B5EF4-FFF2-40B4-BE49-F238E27FC236}">
                <a16:creationId xmlns:a16="http://schemas.microsoft.com/office/drawing/2014/main" id="{F52BB7BF-6E4B-E22A-2EFA-8598B8325959}"/>
              </a:ext>
            </a:extLst>
          </p:cNvPr>
          <p:cNvPicPr>
            <a:picLocks noChangeAspect="1"/>
          </p:cNvPicPr>
          <p:nvPr/>
        </p:nvPicPr>
        <p:blipFill>
          <a:blip r:embed="rId2"/>
          <a:stretch>
            <a:fillRect/>
          </a:stretch>
        </p:blipFill>
        <p:spPr>
          <a:xfrm>
            <a:off x="7624762" y="847950"/>
            <a:ext cx="4114800" cy="5194300"/>
          </a:xfrm>
          <a:prstGeom prst="rect">
            <a:avLst/>
          </a:prstGeom>
          <a:ln w="57150">
            <a:solidFill>
              <a:srgbClr val="750001"/>
            </a:solidFill>
          </a:ln>
        </p:spPr>
      </p:pic>
      <p:sp>
        <p:nvSpPr>
          <p:cNvPr id="2" name="Slide Number Placeholder 1">
            <a:extLst>
              <a:ext uri="{FF2B5EF4-FFF2-40B4-BE49-F238E27FC236}">
                <a16:creationId xmlns:a16="http://schemas.microsoft.com/office/drawing/2014/main" id="{5337CBC8-3388-AF7C-1444-F3749FBD4EF9}"/>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92</a:t>
            </a:fld>
            <a:endParaRPr lang="en-DE"/>
          </a:p>
        </p:txBody>
      </p:sp>
      <p:sp>
        <p:nvSpPr>
          <p:cNvPr id="7" name="TextBox 6">
            <a:extLst>
              <a:ext uri="{FF2B5EF4-FFF2-40B4-BE49-F238E27FC236}">
                <a16:creationId xmlns:a16="http://schemas.microsoft.com/office/drawing/2014/main" id="{80B3F285-202C-5546-A0DA-D8D1D347EA0A}"/>
              </a:ext>
            </a:extLst>
          </p:cNvPr>
          <p:cNvSpPr txBox="1"/>
          <p:nvPr/>
        </p:nvSpPr>
        <p:spPr>
          <a:xfrm>
            <a:off x="212976" y="218049"/>
            <a:ext cx="2129109" cy="400110"/>
          </a:xfrm>
          <a:prstGeom prst="rect">
            <a:avLst/>
          </a:prstGeom>
          <a:noFill/>
          <a:ln w="28575">
            <a:solidFill>
              <a:srgbClr val="750001"/>
            </a:solidFill>
          </a:ln>
        </p:spPr>
        <p:txBody>
          <a:bodyPr wrap="none" rtlCol="0">
            <a:spAutoFit/>
          </a:bodyPr>
          <a:lstStyle/>
          <a:p>
            <a:r>
              <a:rPr lang="en-US" sz="2000" dirty="0"/>
              <a:t>NAMD output files</a:t>
            </a:r>
          </a:p>
        </p:txBody>
      </p:sp>
      <p:sp>
        <p:nvSpPr>
          <p:cNvPr id="3" name="TextBox 2">
            <a:extLst>
              <a:ext uri="{FF2B5EF4-FFF2-40B4-BE49-F238E27FC236}">
                <a16:creationId xmlns:a16="http://schemas.microsoft.com/office/drawing/2014/main" id="{3EC01D4E-37BE-D5A6-D6F2-5D9A71B534F5}"/>
              </a:ext>
            </a:extLst>
          </p:cNvPr>
          <p:cNvSpPr txBox="1"/>
          <p:nvPr/>
        </p:nvSpPr>
        <p:spPr>
          <a:xfrm>
            <a:off x="112963" y="837425"/>
            <a:ext cx="4133832" cy="1200329"/>
          </a:xfrm>
          <a:prstGeom prst="rect">
            <a:avLst/>
          </a:prstGeom>
          <a:solidFill>
            <a:schemeClr val="bg1"/>
          </a:solidFill>
          <a:ln w="28575">
            <a:solidFill>
              <a:srgbClr val="750001"/>
            </a:solidFill>
          </a:ln>
        </p:spPr>
        <p:txBody>
          <a:bodyPr wrap="square" rtlCol="0">
            <a:spAutoFit/>
          </a:bodyPr>
          <a:lstStyle/>
          <a:p>
            <a:pPr algn="just"/>
            <a:r>
              <a:rPr lang="en-GB" dirty="0"/>
              <a:t>While running, NAMD will output several files from both equilibration and production steps, and files to restart your simulation in case anything goes wrong.</a:t>
            </a:r>
          </a:p>
        </p:txBody>
      </p:sp>
      <p:sp>
        <p:nvSpPr>
          <p:cNvPr id="9" name="Rectangle 8">
            <a:extLst>
              <a:ext uri="{FF2B5EF4-FFF2-40B4-BE49-F238E27FC236}">
                <a16:creationId xmlns:a16="http://schemas.microsoft.com/office/drawing/2014/main" id="{513EA9F3-4FE1-3C49-A286-438013F22CE6}"/>
              </a:ext>
            </a:extLst>
          </p:cNvPr>
          <p:cNvSpPr/>
          <p:nvPr/>
        </p:nvSpPr>
        <p:spPr>
          <a:xfrm flipV="1">
            <a:off x="7624762" y="3212558"/>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A88DC12-511A-4847-48E4-1B313571C8D8}"/>
              </a:ext>
            </a:extLst>
          </p:cNvPr>
          <p:cNvSpPr/>
          <p:nvPr/>
        </p:nvSpPr>
        <p:spPr>
          <a:xfrm flipV="1">
            <a:off x="7624762" y="5761360"/>
            <a:ext cx="3190876"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Elbow Connector 19">
            <a:extLst>
              <a:ext uri="{FF2B5EF4-FFF2-40B4-BE49-F238E27FC236}">
                <a16:creationId xmlns:a16="http://schemas.microsoft.com/office/drawing/2014/main" id="{EF90F9BB-8F2A-EC17-A3F5-BB81ECCDC044}"/>
              </a:ext>
            </a:extLst>
          </p:cNvPr>
          <p:cNvCxnSpPr>
            <a:cxnSpLocks/>
          </p:cNvCxnSpPr>
          <p:nvPr/>
        </p:nvCxnSpPr>
        <p:spPr>
          <a:xfrm>
            <a:off x="4246795" y="3361481"/>
            <a:ext cx="3377967" cy="6955"/>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2A697E8C-653E-C029-AB48-55FDE79FECCB}"/>
              </a:ext>
            </a:extLst>
          </p:cNvPr>
          <p:cNvCxnSpPr>
            <a:cxnSpLocks/>
            <a:stCxn id="8" idx="3"/>
            <a:endCxn id="12" idx="1"/>
          </p:cNvCxnSpPr>
          <p:nvPr/>
        </p:nvCxnSpPr>
        <p:spPr>
          <a:xfrm>
            <a:off x="4246795" y="3358003"/>
            <a:ext cx="3377967" cy="2555757"/>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2A9452E-7188-C295-B0F4-A3F049656630}"/>
              </a:ext>
            </a:extLst>
          </p:cNvPr>
          <p:cNvSpPr txBox="1"/>
          <p:nvPr/>
        </p:nvSpPr>
        <p:spPr>
          <a:xfrm>
            <a:off x="112963" y="2342340"/>
            <a:ext cx="4133832" cy="2031325"/>
          </a:xfrm>
          <a:prstGeom prst="rect">
            <a:avLst/>
          </a:prstGeom>
          <a:solidFill>
            <a:schemeClr val="bg1"/>
          </a:solidFill>
          <a:ln w="28575">
            <a:solidFill>
              <a:srgbClr val="750001"/>
            </a:solidFill>
          </a:ln>
        </p:spPr>
        <p:txBody>
          <a:bodyPr wrap="square" rtlCol="0">
            <a:spAutoFit/>
          </a:bodyPr>
          <a:lstStyle/>
          <a:p>
            <a:pPr algn="just"/>
            <a:r>
              <a:rPr lang="en-US" sz="1800" b="1" dirty="0"/>
              <a:t>.out</a:t>
            </a:r>
            <a:r>
              <a:rPr lang="en-US" sz="1800" dirty="0"/>
              <a:t>: This is the </a:t>
            </a:r>
            <a:r>
              <a:rPr lang="en-US" sz="1800" b="1" dirty="0"/>
              <a:t>output log</a:t>
            </a:r>
            <a:r>
              <a:rPr lang="en-US" sz="1800" dirty="0"/>
              <a:t> file, which contains information about the progress of the simulation, such as energy values, temperature, pressure, time steps, and other parameters. This is useful for monitoring the simulation's progress and debugging issues.</a:t>
            </a:r>
          </a:p>
        </p:txBody>
      </p:sp>
    </p:spTree>
    <p:extLst>
      <p:ext uri="{BB962C8B-B14F-4D97-AF65-F5344CB8AC3E}">
        <p14:creationId xmlns:p14="http://schemas.microsoft.com/office/powerpoint/2010/main" val="19537673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8AE0C-8C02-E994-CCB6-C73D5BC46FF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A23ED5F-5F42-12B8-236E-DFF00EA1159A}"/>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93</a:t>
            </a:fld>
            <a:endParaRPr lang="en-DE"/>
          </a:p>
        </p:txBody>
      </p:sp>
      <p:sp>
        <p:nvSpPr>
          <p:cNvPr id="4" name="TextBox 3">
            <a:extLst>
              <a:ext uri="{FF2B5EF4-FFF2-40B4-BE49-F238E27FC236}">
                <a16:creationId xmlns:a16="http://schemas.microsoft.com/office/drawing/2014/main" id="{247FB6BE-39B1-F9DD-CCB3-1EA758DFB9E1}"/>
              </a:ext>
            </a:extLst>
          </p:cNvPr>
          <p:cNvSpPr txBox="1"/>
          <p:nvPr/>
        </p:nvSpPr>
        <p:spPr>
          <a:xfrm>
            <a:off x="212976" y="218049"/>
            <a:ext cx="1434239" cy="400110"/>
          </a:xfrm>
          <a:prstGeom prst="rect">
            <a:avLst/>
          </a:prstGeom>
          <a:noFill/>
          <a:ln w="28575">
            <a:solidFill>
              <a:srgbClr val="750001"/>
            </a:solidFill>
          </a:ln>
        </p:spPr>
        <p:txBody>
          <a:bodyPr wrap="none" rtlCol="0">
            <a:spAutoFit/>
          </a:bodyPr>
          <a:lstStyle/>
          <a:p>
            <a:r>
              <a:rPr lang="en-US" sz="2000" dirty="0"/>
              <a:t>MD analysis</a:t>
            </a:r>
          </a:p>
        </p:txBody>
      </p:sp>
      <p:sp>
        <p:nvSpPr>
          <p:cNvPr id="5" name="TextBox 4">
            <a:extLst>
              <a:ext uri="{FF2B5EF4-FFF2-40B4-BE49-F238E27FC236}">
                <a16:creationId xmlns:a16="http://schemas.microsoft.com/office/drawing/2014/main" id="{1F56F9F4-2472-9612-E623-CCC01C160564}"/>
              </a:ext>
            </a:extLst>
          </p:cNvPr>
          <p:cNvSpPr txBox="1"/>
          <p:nvPr/>
        </p:nvSpPr>
        <p:spPr>
          <a:xfrm>
            <a:off x="86852" y="1007267"/>
            <a:ext cx="4516679" cy="2031325"/>
          </a:xfrm>
          <a:prstGeom prst="rect">
            <a:avLst/>
          </a:prstGeom>
          <a:noFill/>
          <a:ln w="28575">
            <a:solidFill>
              <a:srgbClr val="750001"/>
            </a:solidFill>
          </a:ln>
        </p:spPr>
        <p:txBody>
          <a:bodyPr wrap="square" rtlCol="0">
            <a:spAutoFit/>
          </a:bodyPr>
          <a:lstStyle/>
          <a:p>
            <a:pPr algn="just"/>
            <a:r>
              <a:rPr lang="en-US" dirty="0"/>
              <a:t>To set up the whole trajectory of our MD simulation we are going to use CPPTRAJ, a program to process coordinate trajectory and data files. It provides a great set of analysis you can perform with your MD outputs. You can check all its functionalities in its </a:t>
            </a:r>
            <a:r>
              <a:rPr lang="en-US" dirty="0">
                <a:hlinkClick r:id="rId2"/>
              </a:rPr>
              <a:t>documentation</a:t>
            </a:r>
            <a:r>
              <a:rPr lang="en-US" dirty="0"/>
              <a:t>.</a:t>
            </a:r>
          </a:p>
        </p:txBody>
      </p:sp>
    </p:spTree>
    <p:extLst>
      <p:ext uri="{BB962C8B-B14F-4D97-AF65-F5344CB8AC3E}">
        <p14:creationId xmlns:p14="http://schemas.microsoft.com/office/powerpoint/2010/main" val="10705701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E002C-70DC-5ABD-A011-284EBB7435E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A1DEA82-B956-026D-BC27-B5F5BEE709B6}"/>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94</a:t>
            </a:fld>
            <a:endParaRPr lang="en-DE"/>
          </a:p>
        </p:txBody>
      </p:sp>
      <p:sp>
        <p:nvSpPr>
          <p:cNvPr id="4" name="TextBox 3">
            <a:extLst>
              <a:ext uri="{FF2B5EF4-FFF2-40B4-BE49-F238E27FC236}">
                <a16:creationId xmlns:a16="http://schemas.microsoft.com/office/drawing/2014/main" id="{4D448746-5A84-CD63-F1C3-800E71D15614}"/>
              </a:ext>
            </a:extLst>
          </p:cNvPr>
          <p:cNvSpPr txBox="1"/>
          <p:nvPr/>
        </p:nvSpPr>
        <p:spPr>
          <a:xfrm>
            <a:off x="212976" y="218049"/>
            <a:ext cx="1434239" cy="400110"/>
          </a:xfrm>
          <a:prstGeom prst="rect">
            <a:avLst/>
          </a:prstGeom>
          <a:noFill/>
          <a:ln w="28575">
            <a:solidFill>
              <a:srgbClr val="750001"/>
            </a:solidFill>
          </a:ln>
        </p:spPr>
        <p:txBody>
          <a:bodyPr wrap="none" rtlCol="0">
            <a:spAutoFit/>
          </a:bodyPr>
          <a:lstStyle/>
          <a:p>
            <a:r>
              <a:rPr lang="en-US" sz="2000" dirty="0"/>
              <a:t>MD analysis</a:t>
            </a:r>
          </a:p>
        </p:txBody>
      </p:sp>
      <p:sp>
        <p:nvSpPr>
          <p:cNvPr id="5" name="TextBox 4">
            <a:extLst>
              <a:ext uri="{FF2B5EF4-FFF2-40B4-BE49-F238E27FC236}">
                <a16:creationId xmlns:a16="http://schemas.microsoft.com/office/drawing/2014/main" id="{5E8D4F9C-E386-D74C-2941-E260853BEEC3}"/>
              </a:ext>
            </a:extLst>
          </p:cNvPr>
          <p:cNvSpPr txBox="1"/>
          <p:nvPr/>
        </p:nvSpPr>
        <p:spPr>
          <a:xfrm>
            <a:off x="86852" y="1007267"/>
            <a:ext cx="4516679" cy="2031325"/>
          </a:xfrm>
          <a:prstGeom prst="rect">
            <a:avLst/>
          </a:prstGeom>
          <a:noFill/>
          <a:ln w="28575">
            <a:solidFill>
              <a:srgbClr val="750001"/>
            </a:solidFill>
          </a:ln>
        </p:spPr>
        <p:txBody>
          <a:bodyPr wrap="square" rtlCol="0">
            <a:spAutoFit/>
          </a:bodyPr>
          <a:lstStyle/>
          <a:p>
            <a:pPr algn="just"/>
            <a:r>
              <a:rPr lang="en-US" dirty="0"/>
              <a:t>To set up the whole trajectory of our MD simulation we are going to use CPPTRAJ, a program to process coordinate trajectory and data files. It provides a great set of analysis you can perform with your MD outputs. You can check all its functionalities in its </a:t>
            </a:r>
            <a:r>
              <a:rPr lang="en-US" dirty="0">
                <a:hlinkClick r:id="rId2"/>
              </a:rPr>
              <a:t>documentation</a:t>
            </a:r>
            <a:r>
              <a:rPr lang="en-US" dirty="0"/>
              <a:t>.</a:t>
            </a:r>
          </a:p>
        </p:txBody>
      </p:sp>
      <p:sp>
        <p:nvSpPr>
          <p:cNvPr id="7" name="Rectangle 6">
            <a:extLst>
              <a:ext uri="{FF2B5EF4-FFF2-40B4-BE49-F238E27FC236}">
                <a16:creationId xmlns:a16="http://schemas.microsoft.com/office/drawing/2014/main" id="{97E02C07-A363-58D2-A5CE-C106CFD2A189}"/>
              </a:ext>
            </a:extLst>
          </p:cNvPr>
          <p:cNvSpPr/>
          <p:nvPr/>
        </p:nvSpPr>
        <p:spPr>
          <a:xfrm>
            <a:off x="-2" y="810186"/>
            <a:ext cx="4932376" cy="2374448"/>
          </a:xfrm>
          <a:prstGeom prst="rect">
            <a:avLst/>
          </a:prstGeom>
          <a:solidFill>
            <a:schemeClr val="bg1">
              <a:alpha val="9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8" name="Elbow Connector 7">
            <a:extLst>
              <a:ext uri="{FF2B5EF4-FFF2-40B4-BE49-F238E27FC236}">
                <a16:creationId xmlns:a16="http://schemas.microsoft.com/office/drawing/2014/main" id="{CB2752E8-3645-0A79-FCB0-6A870B685B61}"/>
              </a:ext>
            </a:extLst>
          </p:cNvPr>
          <p:cNvCxnSpPr>
            <a:cxnSpLocks/>
            <a:stCxn id="6" idx="3"/>
            <a:endCxn id="2" idx="1"/>
          </p:cNvCxnSpPr>
          <p:nvPr/>
        </p:nvCxnSpPr>
        <p:spPr>
          <a:xfrm flipV="1">
            <a:off x="4603531" y="2823148"/>
            <a:ext cx="249680" cy="1239626"/>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EA5937C-CD8C-3F13-F56C-8992A241B0B2}"/>
              </a:ext>
            </a:extLst>
          </p:cNvPr>
          <p:cNvSpPr txBox="1"/>
          <p:nvPr/>
        </p:nvSpPr>
        <p:spPr>
          <a:xfrm>
            <a:off x="4853211" y="776434"/>
            <a:ext cx="6500590" cy="4093428"/>
          </a:xfrm>
          <a:prstGeom prst="rect">
            <a:avLst/>
          </a:prstGeom>
          <a:noFill/>
          <a:ln w="28575">
            <a:solidFill>
              <a:srgbClr val="750001"/>
            </a:solidFill>
          </a:ln>
        </p:spPr>
        <p:txBody>
          <a:bodyPr wrap="square" rtlCol="0">
            <a:spAutoFit/>
          </a:bodyPr>
          <a:lstStyle/>
          <a:p>
            <a:r>
              <a:rPr lang="en-US" dirty="0"/>
              <a:t>Commands to type, sequentially, on your terminal:</a:t>
            </a:r>
          </a:p>
          <a:p>
            <a:endParaRPr lang="en-US" dirty="0"/>
          </a:p>
          <a:p>
            <a:pPr marL="285750" indent="-285750">
              <a:buFont typeface="Wingdings" pitchFamily="2" charset="2"/>
              <a:buChar char="§"/>
            </a:pPr>
            <a:r>
              <a:rPr lang="en-US" sz="1600" dirty="0" err="1"/>
              <a:t>cpptraj</a:t>
            </a:r>
            <a:r>
              <a:rPr lang="en-US" sz="1600" dirty="0"/>
              <a:t> –p step3_input.psf</a:t>
            </a:r>
          </a:p>
          <a:p>
            <a:pPr marL="285750" indent="-285750">
              <a:buFont typeface="Wingdings" pitchFamily="2" charset="2"/>
              <a:buChar char="§"/>
            </a:pPr>
            <a:r>
              <a:rPr lang="en-US" sz="1600" dirty="0" err="1"/>
              <a:t>trajin</a:t>
            </a:r>
            <a:r>
              <a:rPr lang="en-US" sz="1600" dirty="0"/>
              <a:t> step5_1.dcd</a:t>
            </a:r>
          </a:p>
          <a:p>
            <a:pPr marL="285750" indent="-285750">
              <a:buFont typeface="Wingdings" pitchFamily="2" charset="2"/>
              <a:buChar char="§"/>
            </a:pPr>
            <a:r>
              <a:rPr lang="en-US" sz="1600" dirty="0" err="1"/>
              <a:t>trajin</a:t>
            </a:r>
            <a:r>
              <a:rPr lang="en-US" sz="1600" dirty="0"/>
              <a:t> step5_2.dcd</a:t>
            </a:r>
          </a:p>
          <a:p>
            <a:pPr marL="285750" indent="-285750">
              <a:buFont typeface="Wingdings" pitchFamily="2" charset="2"/>
              <a:buChar char="§"/>
            </a:pPr>
            <a:r>
              <a:rPr lang="en-US" sz="1600" dirty="0" err="1"/>
              <a:t>trajin</a:t>
            </a:r>
            <a:r>
              <a:rPr lang="en-US" sz="1600" dirty="0"/>
              <a:t> step5_3.dcd</a:t>
            </a:r>
          </a:p>
          <a:p>
            <a:pPr marL="285750" indent="-285750">
              <a:buFont typeface="Wingdings" pitchFamily="2" charset="2"/>
              <a:buChar char="§"/>
            </a:pPr>
            <a:r>
              <a:rPr lang="en-US" sz="1600" dirty="0" err="1"/>
              <a:t>trajin</a:t>
            </a:r>
            <a:r>
              <a:rPr lang="en-US" sz="1600" dirty="0"/>
              <a:t> step5_4.dcd</a:t>
            </a:r>
          </a:p>
          <a:p>
            <a:pPr marL="285750" indent="-285750">
              <a:buFont typeface="Wingdings" pitchFamily="2" charset="2"/>
              <a:buChar char="§"/>
            </a:pPr>
            <a:r>
              <a:rPr lang="en-US" sz="1600" dirty="0" err="1"/>
              <a:t>trajin</a:t>
            </a:r>
            <a:r>
              <a:rPr lang="en-US" sz="1600" dirty="0"/>
              <a:t> step5_5.dcd</a:t>
            </a:r>
          </a:p>
          <a:p>
            <a:pPr marL="285750" indent="-285750">
              <a:buFont typeface="Wingdings" pitchFamily="2" charset="2"/>
              <a:buChar char="§"/>
            </a:pPr>
            <a:r>
              <a:rPr lang="en-US" sz="1600" dirty="0" err="1"/>
              <a:t>trajin</a:t>
            </a:r>
            <a:r>
              <a:rPr lang="en-US" sz="1600" dirty="0"/>
              <a:t> step5_6.dcd</a:t>
            </a:r>
          </a:p>
          <a:p>
            <a:pPr marL="285750" indent="-285750">
              <a:buFont typeface="Wingdings" pitchFamily="2" charset="2"/>
              <a:buChar char="§"/>
            </a:pPr>
            <a:r>
              <a:rPr lang="en-US" sz="1600" dirty="0" err="1"/>
              <a:t>trajin</a:t>
            </a:r>
            <a:r>
              <a:rPr lang="en-US" sz="1600" dirty="0"/>
              <a:t> step5_7.dcd</a:t>
            </a:r>
          </a:p>
          <a:p>
            <a:pPr marL="285750" indent="-285750">
              <a:buFont typeface="Wingdings" pitchFamily="2" charset="2"/>
              <a:buChar char="§"/>
            </a:pPr>
            <a:r>
              <a:rPr lang="en-US" sz="1600" dirty="0" err="1"/>
              <a:t>trajin</a:t>
            </a:r>
            <a:r>
              <a:rPr lang="en-US" sz="1600" dirty="0"/>
              <a:t> step5_8.dcd</a:t>
            </a:r>
          </a:p>
          <a:p>
            <a:pPr marL="285750" indent="-285750">
              <a:buFont typeface="Wingdings" pitchFamily="2" charset="2"/>
              <a:buChar char="§"/>
            </a:pPr>
            <a:r>
              <a:rPr lang="en-US" sz="1600" dirty="0" err="1"/>
              <a:t>trajin</a:t>
            </a:r>
            <a:r>
              <a:rPr lang="en-US" sz="1600" dirty="0"/>
              <a:t> step5_9.dcd</a:t>
            </a:r>
          </a:p>
          <a:p>
            <a:pPr marL="285750" indent="-285750">
              <a:buFont typeface="Wingdings" pitchFamily="2" charset="2"/>
              <a:buChar char="§"/>
            </a:pPr>
            <a:r>
              <a:rPr lang="en-US" sz="1600" dirty="0" err="1"/>
              <a:t>trajin</a:t>
            </a:r>
            <a:r>
              <a:rPr lang="en-US" sz="1600" dirty="0"/>
              <a:t> step5_10.dcd</a:t>
            </a:r>
          </a:p>
          <a:p>
            <a:pPr marL="285750" indent="-285750">
              <a:buFont typeface="Wingdings" pitchFamily="2" charset="2"/>
              <a:buChar char="§"/>
            </a:pPr>
            <a:r>
              <a:rPr lang="en-US" sz="1600" dirty="0" err="1"/>
              <a:t>autoimage</a:t>
            </a:r>
            <a:endParaRPr lang="en-US" sz="1600" dirty="0"/>
          </a:p>
          <a:p>
            <a:pPr marL="285750" indent="-285750">
              <a:buFont typeface="Wingdings" pitchFamily="2" charset="2"/>
              <a:buChar char="§"/>
            </a:pPr>
            <a:r>
              <a:rPr lang="en-US" sz="1600" dirty="0" err="1"/>
              <a:t>trajout</a:t>
            </a:r>
            <a:r>
              <a:rPr lang="en-US" sz="1600" dirty="0"/>
              <a:t> </a:t>
            </a:r>
            <a:r>
              <a:rPr lang="en-US" sz="1600" dirty="0" err="1"/>
              <a:t>dynamics_autoimage_traj.dcd</a:t>
            </a:r>
            <a:r>
              <a:rPr lang="en-US" sz="1600" dirty="0"/>
              <a:t> </a:t>
            </a:r>
          </a:p>
          <a:p>
            <a:pPr marL="285750" indent="-285750">
              <a:buFont typeface="Wingdings" pitchFamily="2" charset="2"/>
              <a:buChar char="§"/>
            </a:pPr>
            <a:r>
              <a:rPr lang="en-US" sz="1600" dirty="0"/>
              <a:t>run</a:t>
            </a:r>
          </a:p>
        </p:txBody>
      </p:sp>
      <p:sp>
        <p:nvSpPr>
          <p:cNvPr id="6" name="TextBox 5">
            <a:extLst>
              <a:ext uri="{FF2B5EF4-FFF2-40B4-BE49-F238E27FC236}">
                <a16:creationId xmlns:a16="http://schemas.microsoft.com/office/drawing/2014/main" id="{BC906FE2-8573-6C13-1B98-DE8EB4A95879}"/>
              </a:ext>
            </a:extLst>
          </p:cNvPr>
          <p:cNvSpPr txBox="1"/>
          <p:nvPr/>
        </p:nvSpPr>
        <p:spPr>
          <a:xfrm>
            <a:off x="86852" y="3324110"/>
            <a:ext cx="4516679" cy="1477328"/>
          </a:xfrm>
          <a:prstGeom prst="rect">
            <a:avLst/>
          </a:prstGeom>
          <a:noFill/>
          <a:ln w="28575">
            <a:solidFill>
              <a:srgbClr val="750001"/>
            </a:solidFill>
          </a:ln>
        </p:spPr>
        <p:txBody>
          <a:bodyPr wrap="square" rtlCol="0">
            <a:spAutoFit/>
          </a:bodyPr>
          <a:lstStyle/>
          <a:p>
            <a:pPr algn="just"/>
            <a:r>
              <a:rPr lang="en-US" dirty="0"/>
              <a:t>First of all, we are going to use it to automatically center and image (by molecule) the trajectory with periodic boundaries conditions, by means of the </a:t>
            </a:r>
            <a:r>
              <a:rPr lang="en-US" i="1" dirty="0"/>
              <a:t>“</a:t>
            </a:r>
            <a:r>
              <a:rPr lang="en-US" i="1" dirty="0" err="1"/>
              <a:t>autoimage</a:t>
            </a:r>
            <a:r>
              <a:rPr lang="en-US" i="1" dirty="0"/>
              <a:t>”</a:t>
            </a:r>
            <a:r>
              <a:rPr lang="en-US" dirty="0"/>
              <a:t> function.</a:t>
            </a:r>
          </a:p>
        </p:txBody>
      </p:sp>
    </p:spTree>
    <p:extLst>
      <p:ext uri="{BB962C8B-B14F-4D97-AF65-F5344CB8AC3E}">
        <p14:creationId xmlns:p14="http://schemas.microsoft.com/office/powerpoint/2010/main" val="10306332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2CD96-6726-6040-DFA0-E97E7906FD8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314653A-427E-2126-7B04-A58814B6526A}"/>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95</a:t>
            </a:fld>
            <a:endParaRPr lang="en-DE"/>
          </a:p>
        </p:txBody>
      </p:sp>
      <p:sp>
        <p:nvSpPr>
          <p:cNvPr id="4" name="TextBox 3">
            <a:extLst>
              <a:ext uri="{FF2B5EF4-FFF2-40B4-BE49-F238E27FC236}">
                <a16:creationId xmlns:a16="http://schemas.microsoft.com/office/drawing/2014/main" id="{6C376BAC-42BA-85B6-A601-AA6EFAFF4DF1}"/>
              </a:ext>
            </a:extLst>
          </p:cNvPr>
          <p:cNvSpPr txBox="1"/>
          <p:nvPr/>
        </p:nvSpPr>
        <p:spPr>
          <a:xfrm>
            <a:off x="212976" y="218049"/>
            <a:ext cx="1434239" cy="400110"/>
          </a:xfrm>
          <a:prstGeom prst="rect">
            <a:avLst/>
          </a:prstGeom>
          <a:noFill/>
          <a:ln w="28575">
            <a:solidFill>
              <a:srgbClr val="750001"/>
            </a:solidFill>
          </a:ln>
        </p:spPr>
        <p:txBody>
          <a:bodyPr wrap="none" rtlCol="0">
            <a:spAutoFit/>
          </a:bodyPr>
          <a:lstStyle/>
          <a:p>
            <a:r>
              <a:rPr lang="en-US" sz="2000" dirty="0"/>
              <a:t>MD analysis</a:t>
            </a:r>
          </a:p>
        </p:txBody>
      </p:sp>
      <p:sp>
        <p:nvSpPr>
          <p:cNvPr id="5" name="TextBox 4">
            <a:extLst>
              <a:ext uri="{FF2B5EF4-FFF2-40B4-BE49-F238E27FC236}">
                <a16:creationId xmlns:a16="http://schemas.microsoft.com/office/drawing/2014/main" id="{E0EF860A-4577-6675-3EC4-F722BEF646C0}"/>
              </a:ext>
            </a:extLst>
          </p:cNvPr>
          <p:cNvSpPr txBox="1"/>
          <p:nvPr/>
        </p:nvSpPr>
        <p:spPr>
          <a:xfrm>
            <a:off x="86852" y="1007267"/>
            <a:ext cx="4516679" cy="2031325"/>
          </a:xfrm>
          <a:prstGeom prst="rect">
            <a:avLst/>
          </a:prstGeom>
          <a:noFill/>
          <a:ln w="28575">
            <a:solidFill>
              <a:srgbClr val="750001"/>
            </a:solidFill>
          </a:ln>
        </p:spPr>
        <p:txBody>
          <a:bodyPr wrap="square" rtlCol="0">
            <a:spAutoFit/>
          </a:bodyPr>
          <a:lstStyle/>
          <a:p>
            <a:pPr algn="just"/>
            <a:r>
              <a:rPr lang="en-US" dirty="0"/>
              <a:t>To set up the whole trajectory of our MD simulation we are going to use CPPTRAJ, a program to process coordinate trajectory and data files. It provides a great set of analysis you can perform with your MD outputs. You can check all its functionalities in its </a:t>
            </a:r>
            <a:r>
              <a:rPr lang="en-US" dirty="0">
                <a:hlinkClick r:id="rId2"/>
              </a:rPr>
              <a:t>documentation</a:t>
            </a:r>
            <a:r>
              <a:rPr lang="en-US" dirty="0"/>
              <a:t>.</a:t>
            </a:r>
          </a:p>
        </p:txBody>
      </p:sp>
      <p:sp>
        <p:nvSpPr>
          <p:cNvPr id="6" name="TextBox 5">
            <a:extLst>
              <a:ext uri="{FF2B5EF4-FFF2-40B4-BE49-F238E27FC236}">
                <a16:creationId xmlns:a16="http://schemas.microsoft.com/office/drawing/2014/main" id="{38A95356-A6DA-426D-4815-748635923B4A}"/>
              </a:ext>
            </a:extLst>
          </p:cNvPr>
          <p:cNvSpPr txBox="1"/>
          <p:nvPr/>
        </p:nvSpPr>
        <p:spPr>
          <a:xfrm>
            <a:off x="86852" y="3324110"/>
            <a:ext cx="4516679" cy="1477328"/>
          </a:xfrm>
          <a:prstGeom prst="rect">
            <a:avLst/>
          </a:prstGeom>
          <a:noFill/>
          <a:ln w="28575">
            <a:solidFill>
              <a:srgbClr val="750001"/>
            </a:solidFill>
          </a:ln>
        </p:spPr>
        <p:txBody>
          <a:bodyPr wrap="square" rtlCol="0">
            <a:spAutoFit/>
          </a:bodyPr>
          <a:lstStyle/>
          <a:p>
            <a:pPr algn="just"/>
            <a:r>
              <a:rPr lang="en-US" dirty="0"/>
              <a:t>First of all, we are going to use it to automatically center and image (by molecule) the trajectory with periodic boundaries conditions, by means of the </a:t>
            </a:r>
            <a:r>
              <a:rPr lang="en-US" i="1" dirty="0"/>
              <a:t>“</a:t>
            </a:r>
            <a:r>
              <a:rPr lang="en-US" i="1" dirty="0" err="1"/>
              <a:t>autoimage</a:t>
            </a:r>
            <a:r>
              <a:rPr lang="en-US" i="1" dirty="0"/>
              <a:t>”</a:t>
            </a:r>
            <a:r>
              <a:rPr lang="en-US" dirty="0"/>
              <a:t> function.</a:t>
            </a:r>
          </a:p>
        </p:txBody>
      </p:sp>
      <p:sp>
        <p:nvSpPr>
          <p:cNvPr id="7" name="Rectangle 6">
            <a:extLst>
              <a:ext uri="{FF2B5EF4-FFF2-40B4-BE49-F238E27FC236}">
                <a16:creationId xmlns:a16="http://schemas.microsoft.com/office/drawing/2014/main" id="{C0635704-ECB3-5C37-FB6A-6BD270F8F9DD}"/>
              </a:ext>
            </a:extLst>
          </p:cNvPr>
          <p:cNvSpPr/>
          <p:nvPr/>
        </p:nvSpPr>
        <p:spPr>
          <a:xfrm>
            <a:off x="-2" y="810186"/>
            <a:ext cx="4932376" cy="4059676"/>
          </a:xfrm>
          <a:prstGeom prst="rect">
            <a:avLst/>
          </a:prstGeom>
          <a:solidFill>
            <a:schemeClr val="bg1">
              <a:alpha val="9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8" name="Elbow Connector 7">
            <a:extLst>
              <a:ext uri="{FF2B5EF4-FFF2-40B4-BE49-F238E27FC236}">
                <a16:creationId xmlns:a16="http://schemas.microsoft.com/office/drawing/2014/main" id="{5C3FFF15-0220-6545-3503-7840AD8AE3AB}"/>
              </a:ext>
            </a:extLst>
          </p:cNvPr>
          <p:cNvCxnSpPr>
            <a:cxnSpLocks/>
            <a:stCxn id="9" idx="3"/>
            <a:endCxn id="11" idx="1"/>
          </p:cNvCxnSpPr>
          <p:nvPr/>
        </p:nvCxnSpPr>
        <p:spPr>
          <a:xfrm flipV="1">
            <a:off x="4603531" y="4440618"/>
            <a:ext cx="1230164" cy="1299538"/>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398D8CD-DEBB-1C3F-9F0B-8F48F7E4DE0F}"/>
              </a:ext>
            </a:extLst>
          </p:cNvPr>
          <p:cNvSpPr txBox="1"/>
          <p:nvPr/>
        </p:nvSpPr>
        <p:spPr>
          <a:xfrm>
            <a:off x="4853211" y="776434"/>
            <a:ext cx="6500590" cy="4093428"/>
          </a:xfrm>
          <a:prstGeom prst="rect">
            <a:avLst/>
          </a:prstGeom>
          <a:noFill/>
          <a:ln w="28575">
            <a:solidFill>
              <a:srgbClr val="750001"/>
            </a:solidFill>
          </a:ln>
        </p:spPr>
        <p:txBody>
          <a:bodyPr wrap="square" rtlCol="0">
            <a:spAutoFit/>
          </a:bodyPr>
          <a:lstStyle/>
          <a:p>
            <a:r>
              <a:rPr lang="en-US" dirty="0"/>
              <a:t>Commands to type, sequentially, on your terminal:</a:t>
            </a:r>
          </a:p>
          <a:p>
            <a:endParaRPr lang="en-US" dirty="0"/>
          </a:p>
          <a:p>
            <a:pPr marL="285750" indent="-285750">
              <a:buFont typeface="Wingdings" pitchFamily="2" charset="2"/>
              <a:buChar char="§"/>
            </a:pPr>
            <a:r>
              <a:rPr lang="en-US" sz="1600" dirty="0" err="1"/>
              <a:t>cpptraj</a:t>
            </a:r>
            <a:r>
              <a:rPr lang="en-US" sz="1600" dirty="0"/>
              <a:t> –p step3_input.psf</a:t>
            </a:r>
          </a:p>
          <a:p>
            <a:pPr marL="285750" indent="-285750">
              <a:buFont typeface="Wingdings" pitchFamily="2" charset="2"/>
              <a:buChar char="§"/>
            </a:pPr>
            <a:r>
              <a:rPr lang="en-US" sz="1600" dirty="0" err="1"/>
              <a:t>trajin</a:t>
            </a:r>
            <a:r>
              <a:rPr lang="en-US" sz="1600" dirty="0"/>
              <a:t> step5_1.dcd</a:t>
            </a:r>
          </a:p>
          <a:p>
            <a:pPr marL="285750" indent="-285750">
              <a:buFont typeface="Wingdings" pitchFamily="2" charset="2"/>
              <a:buChar char="§"/>
            </a:pPr>
            <a:r>
              <a:rPr lang="en-US" sz="1600" dirty="0" err="1"/>
              <a:t>trajin</a:t>
            </a:r>
            <a:r>
              <a:rPr lang="en-US" sz="1600" dirty="0"/>
              <a:t> step5_2.dcd</a:t>
            </a:r>
          </a:p>
          <a:p>
            <a:pPr marL="285750" indent="-285750">
              <a:buFont typeface="Wingdings" pitchFamily="2" charset="2"/>
              <a:buChar char="§"/>
            </a:pPr>
            <a:r>
              <a:rPr lang="en-US" sz="1600" dirty="0" err="1"/>
              <a:t>trajin</a:t>
            </a:r>
            <a:r>
              <a:rPr lang="en-US" sz="1600" dirty="0"/>
              <a:t> step5_3.dcd</a:t>
            </a:r>
          </a:p>
          <a:p>
            <a:pPr marL="285750" indent="-285750">
              <a:buFont typeface="Wingdings" pitchFamily="2" charset="2"/>
              <a:buChar char="§"/>
            </a:pPr>
            <a:r>
              <a:rPr lang="en-US" sz="1600" dirty="0" err="1"/>
              <a:t>trajin</a:t>
            </a:r>
            <a:r>
              <a:rPr lang="en-US" sz="1600" dirty="0"/>
              <a:t> step5_4.dcd</a:t>
            </a:r>
          </a:p>
          <a:p>
            <a:pPr marL="285750" indent="-285750">
              <a:buFont typeface="Wingdings" pitchFamily="2" charset="2"/>
              <a:buChar char="§"/>
            </a:pPr>
            <a:r>
              <a:rPr lang="en-US" sz="1600" dirty="0" err="1"/>
              <a:t>trajin</a:t>
            </a:r>
            <a:r>
              <a:rPr lang="en-US" sz="1600" dirty="0"/>
              <a:t> step5_5.dcd</a:t>
            </a:r>
          </a:p>
          <a:p>
            <a:pPr marL="285750" indent="-285750">
              <a:buFont typeface="Wingdings" pitchFamily="2" charset="2"/>
              <a:buChar char="§"/>
            </a:pPr>
            <a:r>
              <a:rPr lang="en-US" sz="1600" dirty="0" err="1"/>
              <a:t>trajin</a:t>
            </a:r>
            <a:r>
              <a:rPr lang="en-US" sz="1600" dirty="0"/>
              <a:t> step5_6.dcd</a:t>
            </a:r>
          </a:p>
          <a:p>
            <a:pPr marL="285750" indent="-285750">
              <a:buFont typeface="Wingdings" pitchFamily="2" charset="2"/>
              <a:buChar char="§"/>
            </a:pPr>
            <a:r>
              <a:rPr lang="en-US" sz="1600" dirty="0" err="1"/>
              <a:t>trajin</a:t>
            </a:r>
            <a:r>
              <a:rPr lang="en-US" sz="1600" dirty="0"/>
              <a:t> step5_7.dcd</a:t>
            </a:r>
          </a:p>
          <a:p>
            <a:pPr marL="285750" indent="-285750">
              <a:buFont typeface="Wingdings" pitchFamily="2" charset="2"/>
              <a:buChar char="§"/>
            </a:pPr>
            <a:r>
              <a:rPr lang="en-US" sz="1600" dirty="0" err="1"/>
              <a:t>trajin</a:t>
            </a:r>
            <a:r>
              <a:rPr lang="en-US" sz="1600" dirty="0"/>
              <a:t> step5_8.dcd</a:t>
            </a:r>
          </a:p>
          <a:p>
            <a:pPr marL="285750" indent="-285750">
              <a:buFont typeface="Wingdings" pitchFamily="2" charset="2"/>
              <a:buChar char="§"/>
            </a:pPr>
            <a:r>
              <a:rPr lang="en-US" sz="1600" dirty="0" err="1"/>
              <a:t>trajin</a:t>
            </a:r>
            <a:r>
              <a:rPr lang="en-US" sz="1600" dirty="0"/>
              <a:t> step5_9.dcd</a:t>
            </a:r>
          </a:p>
          <a:p>
            <a:pPr marL="285750" indent="-285750">
              <a:buFont typeface="Wingdings" pitchFamily="2" charset="2"/>
              <a:buChar char="§"/>
            </a:pPr>
            <a:r>
              <a:rPr lang="en-US" sz="1600" dirty="0" err="1"/>
              <a:t>trajin</a:t>
            </a:r>
            <a:r>
              <a:rPr lang="en-US" sz="1600" dirty="0"/>
              <a:t> step5_10.dcd</a:t>
            </a:r>
          </a:p>
          <a:p>
            <a:pPr marL="285750" indent="-285750">
              <a:buFont typeface="Wingdings" pitchFamily="2" charset="2"/>
              <a:buChar char="§"/>
            </a:pPr>
            <a:r>
              <a:rPr lang="en-US" sz="1600" dirty="0" err="1"/>
              <a:t>autoimage</a:t>
            </a:r>
            <a:endParaRPr lang="en-US" sz="1600" dirty="0"/>
          </a:p>
          <a:p>
            <a:pPr marL="285750" indent="-285750">
              <a:buFont typeface="Wingdings" pitchFamily="2" charset="2"/>
              <a:buChar char="§"/>
            </a:pPr>
            <a:r>
              <a:rPr lang="en-US" sz="1600" dirty="0" err="1"/>
              <a:t>trajout</a:t>
            </a:r>
            <a:r>
              <a:rPr lang="en-US" sz="1600" dirty="0"/>
              <a:t> </a:t>
            </a:r>
            <a:r>
              <a:rPr lang="en-US" sz="1600" dirty="0" err="1"/>
              <a:t>dynamics_autoimage_traj.dcd</a:t>
            </a:r>
            <a:r>
              <a:rPr lang="en-US" sz="1600" dirty="0"/>
              <a:t> </a:t>
            </a:r>
          </a:p>
          <a:p>
            <a:pPr marL="285750" indent="-285750">
              <a:buFont typeface="Wingdings" pitchFamily="2" charset="2"/>
              <a:buChar char="§"/>
            </a:pPr>
            <a:r>
              <a:rPr lang="en-US" sz="1600" dirty="0"/>
              <a:t>run</a:t>
            </a:r>
          </a:p>
        </p:txBody>
      </p:sp>
      <p:sp>
        <p:nvSpPr>
          <p:cNvPr id="9" name="TextBox 8">
            <a:extLst>
              <a:ext uri="{FF2B5EF4-FFF2-40B4-BE49-F238E27FC236}">
                <a16:creationId xmlns:a16="http://schemas.microsoft.com/office/drawing/2014/main" id="{71637CC5-AC82-4A5C-0219-84429236A7BB}"/>
              </a:ext>
            </a:extLst>
          </p:cNvPr>
          <p:cNvSpPr txBox="1"/>
          <p:nvPr/>
        </p:nvSpPr>
        <p:spPr>
          <a:xfrm>
            <a:off x="86852" y="5139991"/>
            <a:ext cx="4516679" cy="1200329"/>
          </a:xfrm>
          <a:prstGeom prst="rect">
            <a:avLst/>
          </a:prstGeom>
          <a:noFill/>
          <a:ln w="28575">
            <a:solidFill>
              <a:srgbClr val="750001"/>
            </a:solidFill>
          </a:ln>
        </p:spPr>
        <p:txBody>
          <a:bodyPr wrap="square" rtlCol="0">
            <a:spAutoFit/>
          </a:bodyPr>
          <a:lstStyle/>
          <a:p>
            <a:pPr algn="just"/>
            <a:r>
              <a:rPr lang="en-US" dirty="0"/>
              <a:t>We can use </a:t>
            </a:r>
            <a:r>
              <a:rPr lang="en-US" dirty="0" err="1"/>
              <a:t>Pymol</a:t>
            </a:r>
            <a:r>
              <a:rPr lang="en-US" dirty="0"/>
              <a:t> visualize this imaged trajectory. (Copy the auto imaged .dcd file and the step3_input.pdb file to your local computer.)</a:t>
            </a:r>
          </a:p>
        </p:txBody>
      </p:sp>
      <p:sp>
        <p:nvSpPr>
          <p:cNvPr id="11" name="Rectangle 10">
            <a:extLst>
              <a:ext uri="{FF2B5EF4-FFF2-40B4-BE49-F238E27FC236}">
                <a16:creationId xmlns:a16="http://schemas.microsoft.com/office/drawing/2014/main" id="{D9FAB5F3-56C1-6511-5BCF-3896C9393FB7}"/>
              </a:ext>
            </a:extLst>
          </p:cNvPr>
          <p:cNvSpPr/>
          <p:nvPr/>
        </p:nvSpPr>
        <p:spPr>
          <a:xfrm flipV="1">
            <a:off x="5833695" y="4288218"/>
            <a:ext cx="2501007" cy="3048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12126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AB2C7-B04B-1FAC-5FF6-F87DA5574CF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B09E5E7-0D71-CC61-ED5A-18CB39D26DEF}"/>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96</a:t>
            </a:fld>
            <a:endParaRPr lang="en-DE"/>
          </a:p>
        </p:txBody>
      </p:sp>
      <p:sp>
        <p:nvSpPr>
          <p:cNvPr id="4" name="TextBox 3">
            <a:extLst>
              <a:ext uri="{FF2B5EF4-FFF2-40B4-BE49-F238E27FC236}">
                <a16:creationId xmlns:a16="http://schemas.microsoft.com/office/drawing/2014/main" id="{4A30781B-5F95-6354-EA7D-D1E9BF93CBED}"/>
              </a:ext>
            </a:extLst>
          </p:cNvPr>
          <p:cNvSpPr txBox="1"/>
          <p:nvPr/>
        </p:nvSpPr>
        <p:spPr>
          <a:xfrm>
            <a:off x="212976" y="218049"/>
            <a:ext cx="1434239" cy="400110"/>
          </a:xfrm>
          <a:prstGeom prst="rect">
            <a:avLst/>
          </a:prstGeom>
          <a:noFill/>
          <a:ln w="28575">
            <a:solidFill>
              <a:srgbClr val="750001"/>
            </a:solidFill>
          </a:ln>
        </p:spPr>
        <p:txBody>
          <a:bodyPr wrap="none" rtlCol="0">
            <a:spAutoFit/>
          </a:bodyPr>
          <a:lstStyle/>
          <a:p>
            <a:r>
              <a:rPr lang="en-US" sz="2000" dirty="0"/>
              <a:t>MD analysis</a:t>
            </a:r>
          </a:p>
        </p:txBody>
      </p:sp>
      <p:sp>
        <p:nvSpPr>
          <p:cNvPr id="5" name="TextBox 4">
            <a:extLst>
              <a:ext uri="{FF2B5EF4-FFF2-40B4-BE49-F238E27FC236}">
                <a16:creationId xmlns:a16="http://schemas.microsoft.com/office/drawing/2014/main" id="{42829CC6-178C-20C0-4193-5E510FD11FED}"/>
              </a:ext>
            </a:extLst>
          </p:cNvPr>
          <p:cNvSpPr txBox="1"/>
          <p:nvPr/>
        </p:nvSpPr>
        <p:spPr>
          <a:xfrm>
            <a:off x="86852" y="1007267"/>
            <a:ext cx="4516679" cy="2031325"/>
          </a:xfrm>
          <a:prstGeom prst="rect">
            <a:avLst/>
          </a:prstGeom>
          <a:noFill/>
          <a:ln w="28575">
            <a:solidFill>
              <a:srgbClr val="750001"/>
            </a:solidFill>
          </a:ln>
        </p:spPr>
        <p:txBody>
          <a:bodyPr wrap="square" rtlCol="0">
            <a:spAutoFit/>
          </a:bodyPr>
          <a:lstStyle/>
          <a:p>
            <a:pPr algn="just"/>
            <a:r>
              <a:rPr lang="en-US" dirty="0"/>
              <a:t>To set up the whole trajectory of our MD simulation we are going to use CPPTRAJ, a program to process coordinate trajectory and data files. It provides a great set of analysis you can perform with your MD outputs. You can check all its functionalities in its </a:t>
            </a:r>
            <a:r>
              <a:rPr lang="en-US" dirty="0">
                <a:hlinkClick r:id="rId2"/>
              </a:rPr>
              <a:t>documentation</a:t>
            </a:r>
            <a:r>
              <a:rPr lang="en-US" dirty="0"/>
              <a:t>.</a:t>
            </a:r>
          </a:p>
        </p:txBody>
      </p:sp>
      <p:sp>
        <p:nvSpPr>
          <p:cNvPr id="6" name="TextBox 5">
            <a:extLst>
              <a:ext uri="{FF2B5EF4-FFF2-40B4-BE49-F238E27FC236}">
                <a16:creationId xmlns:a16="http://schemas.microsoft.com/office/drawing/2014/main" id="{867E9CC7-5BBF-8B53-9421-8BFB291E0762}"/>
              </a:ext>
            </a:extLst>
          </p:cNvPr>
          <p:cNvSpPr txBox="1"/>
          <p:nvPr/>
        </p:nvSpPr>
        <p:spPr>
          <a:xfrm>
            <a:off x="86852" y="3324110"/>
            <a:ext cx="4516679" cy="1477328"/>
          </a:xfrm>
          <a:prstGeom prst="rect">
            <a:avLst/>
          </a:prstGeom>
          <a:noFill/>
          <a:ln w="28575">
            <a:solidFill>
              <a:srgbClr val="750001"/>
            </a:solidFill>
          </a:ln>
        </p:spPr>
        <p:txBody>
          <a:bodyPr wrap="square" rtlCol="0">
            <a:spAutoFit/>
          </a:bodyPr>
          <a:lstStyle/>
          <a:p>
            <a:pPr algn="just"/>
            <a:r>
              <a:rPr lang="en-US" dirty="0"/>
              <a:t>First of all, we are going to use it to automatically center and image (by molecule) the trajectory with periodic boundaries conditions, by means of the </a:t>
            </a:r>
            <a:r>
              <a:rPr lang="en-US" i="1" dirty="0"/>
              <a:t>“</a:t>
            </a:r>
            <a:r>
              <a:rPr lang="en-US" i="1" dirty="0" err="1"/>
              <a:t>autoimage</a:t>
            </a:r>
            <a:r>
              <a:rPr lang="en-US" i="1" dirty="0"/>
              <a:t>”</a:t>
            </a:r>
            <a:r>
              <a:rPr lang="en-US" dirty="0"/>
              <a:t> function.</a:t>
            </a:r>
          </a:p>
        </p:txBody>
      </p:sp>
      <p:sp>
        <p:nvSpPr>
          <p:cNvPr id="2" name="TextBox 1">
            <a:extLst>
              <a:ext uri="{FF2B5EF4-FFF2-40B4-BE49-F238E27FC236}">
                <a16:creationId xmlns:a16="http://schemas.microsoft.com/office/drawing/2014/main" id="{B8F23B21-E530-590C-9768-9221CF36B41C}"/>
              </a:ext>
            </a:extLst>
          </p:cNvPr>
          <p:cNvSpPr txBox="1"/>
          <p:nvPr/>
        </p:nvSpPr>
        <p:spPr>
          <a:xfrm>
            <a:off x="4853211" y="776434"/>
            <a:ext cx="6500590" cy="4093428"/>
          </a:xfrm>
          <a:prstGeom prst="rect">
            <a:avLst/>
          </a:prstGeom>
          <a:noFill/>
          <a:ln w="28575">
            <a:solidFill>
              <a:srgbClr val="750001"/>
            </a:solidFill>
          </a:ln>
        </p:spPr>
        <p:txBody>
          <a:bodyPr wrap="square" rtlCol="0">
            <a:spAutoFit/>
          </a:bodyPr>
          <a:lstStyle/>
          <a:p>
            <a:r>
              <a:rPr lang="en-US" dirty="0"/>
              <a:t>Commands to type, sequentially, on your terminal:</a:t>
            </a:r>
          </a:p>
          <a:p>
            <a:endParaRPr lang="en-US" dirty="0"/>
          </a:p>
          <a:p>
            <a:pPr marL="285750" indent="-285750">
              <a:buFont typeface="Wingdings" pitchFamily="2" charset="2"/>
              <a:buChar char="§"/>
            </a:pPr>
            <a:r>
              <a:rPr lang="en-US" sz="1600" dirty="0" err="1"/>
              <a:t>cpptraj</a:t>
            </a:r>
            <a:r>
              <a:rPr lang="en-US" sz="1600" dirty="0"/>
              <a:t> –p step3_input.psf</a:t>
            </a:r>
          </a:p>
          <a:p>
            <a:pPr marL="285750" indent="-285750">
              <a:buFont typeface="Wingdings" pitchFamily="2" charset="2"/>
              <a:buChar char="§"/>
            </a:pPr>
            <a:r>
              <a:rPr lang="en-US" sz="1600" dirty="0" err="1"/>
              <a:t>trajin</a:t>
            </a:r>
            <a:r>
              <a:rPr lang="en-US" sz="1600" dirty="0"/>
              <a:t> step5_1.dcd</a:t>
            </a:r>
          </a:p>
          <a:p>
            <a:pPr marL="285750" indent="-285750">
              <a:buFont typeface="Wingdings" pitchFamily="2" charset="2"/>
              <a:buChar char="§"/>
            </a:pPr>
            <a:r>
              <a:rPr lang="en-US" sz="1600" dirty="0" err="1"/>
              <a:t>trajin</a:t>
            </a:r>
            <a:r>
              <a:rPr lang="en-US" sz="1600" dirty="0"/>
              <a:t> step5_2.dcd</a:t>
            </a:r>
          </a:p>
          <a:p>
            <a:pPr marL="285750" indent="-285750">
              <a:buFont typeface="Wingdings" pitchFamily="2" charset="2"/>
              <a:buChar char="§"/>
            </a:pPr>
            <a:r>
              <a:rPr lang="en-US" sz="1600" dirty="0" err="1"/>
              <a:t>trajin</a:t>
            </a:r>
            <a:r>
              <a:rPr lang="en-US" sz="1600" dirty="0"/>
              <a:t> step5_3.dcd</a:t>
            </a:r>
          </a:p>
          <a:p>
            <a:pPr marL="285750" indent="-285750">
              <a:buFont typeface="Wingdings" pitchFamily="2" charset="2"/>
              <a:buChar char="§"/>
            </a:pPr>
            <a:r>
              <a:rPr lang="en-US" sz="1600" dirty="0" err="1"/>
              <a:t>trajin</a:t>
            </a:r>
            <a:r>
              <a:rPr lang="en-US" sz="1600" dirty="0"/>
              <a:t> step5_4.dcd</a:t>
            </a:r>
          </a:p>
          <a:p>
            <a:pPr marL="285750" indent="-285750">
              <a:buFont typeface="Wingdings" pitchFamily="2" charset="2"/>
              <a:buChar char="§"/>
            </a:pPr>
            <a:r>
              <a:rPr lang="en-US" sz="1600" dirty="0" err="1"/>
              <a:t>trajin</a:t>
            </a:r>
            <a:r>
              <a:rPr lang="en-US" sz="1600" dirty="0"/>
              <a:t> step5_5.dcd</a:t>
            </a:r>
          </a:p>
          <a:p>
            <a:pPr marL="285750" indent="-285750">
              <a:buFont typeface="Wingdings" pitchFamily="2" charset="2"/>
              <a:buChar char="§"/>
            </a:pPr>
            <a:r>
              <a:rPr lang="en-US" sz="1600" dirty="0" err="1"/>
              <a:t>trajin</a:t>
            </a:r>
            <a:r>
              <a:rPr lang="en-US" sz="1600" dirty="0"/>
              <a:t> step5_6.dcd</a:t>
            </a:r>
          </a:p>
          <a:p>
            <a:pPr marL="285750" indent="-285750">
              <a:buFont typeface="Wingdings" pitchFamily="2" charset="2"/>
              <a:buChar char="§"/>
            </a:pPr>
            <a:r>
              <a:rPr lang="en-US" sz="1600" dirty="0" err="1"/>
              <a:t>trajin</a:t>
            </a:r>
            <a:r>
              <a:rPr lang="en-US" sz="1600" dirty="0"/>
              <a:t> step5_7.dcd</a:t>
            </a:r>
          </a:p>
          <a:p>
            <a:pPr marL="285750" indent="-285750">
              <a:buFont typeface="Wingdings" pitchFamily="2" charset="2"/>
              <a:buChar char="§"/>
            </a:pPr>
            <a:r>
              <a:rPr lang="en-US" sz="1600" dirty="0" err="1"/>
              <a:t>trajin</a:t>
            </a:r>
            <a:r>
              <a:rPr lang="en-US" sz="1600" dirty="0"/>
              <a:t> step5_8.dcd</a:t>
            </a:r>
          </a:p>
          <a:p>
            <a:pPr marL="285750" indent="-285750">
              <a:buFont typeface="Wingdings" pitchFamily="2" charset="2"/>
              <a:buChar char="§"/>
            </a:pPr>
            <a:r>
              <a:rPr lang="en-US" sz="1600" dirty="0" err="1"/>
              <a:t>trajin</a:t>
            </a:r>
            <a:r>
              <a:rPr lang="en-US" sz="1600" dirty="0"/>
              <a:t> step5_9.dcd</a:t>
            </a:r>
          </a:p>
          <a:p>
            <a:pPr marL="285750" indent="-285750">
              <a:buFont typeface="Wingdings" pitchFamily="2" charset="2"/>
              <a:buChar char="§"/>
            </a:pPr>
            <a:r>
              <a:rPr lang="en-US" sz="1600" dirty="0" err="1"/>
              <a:t>trajin</a:t>
            </a:r>
            <a:r>
              <a:rPr lang="en-US" sz="1600" dirty="0"/>
              <a:t> step5_10.dcd</a:t>
            </a:r>
          </a:p>
          <a:p>
            <a:pPr marL="285750" indent="-285750">
              <a:buFont typeface="Wingdings" pitchFamily="2" charset="2"/>
              <a:buChar char="§"/>
            </a:pPr>
            <a:r>
              <a:rPr lang="en-US" sz="1600" dirty="0" err="1"/>
              <a:t>autoimage</a:t>
            </a:r>
            <a:endParaRPr lang="en-US" sz="1600" dirty="0"/>
          </a:p>
          <a:p>
            <a:pPr marL="285750" indent="-285750">
              <a:buFont typeface="Wingdings" pitchFamily="2" charset="2"/>
              <a:buChar char="§"/>
            </a:pPr>
            <a:r>
              <a:rPr lang="en-US" sz="1600" dirty="0" err="1"/>
              <a:t>trajout</a:t>
            </a:r>
            <a:r>
              <a:rPr lang="en-US" sz="1600" dirty="0"/>
              <a:t> </a:t>
            </a:r>
            <a:r>
              <a:rPr lang="en-US" sz="1600" dirty="0" err="1"/>
              <a:t>dynamics_autoimage_traj.dcd</a:t>
            </a:r>
            <a:r>
              <a:rPr lang="en-US" sz="1600" dirty="0"/>
              <a:t> </a:t>
            </a:r>
          </a:p>
          <a:p>
            <a:pPr marL="285750" indent="-285750">
              <a:buFont typeface="Wingdings" pitchFamily="2" charset="2"/>
              <a:buChar char="§"/>
            </a:pPr>
            <a:r>
              <a:rPr lang="en-US" sz="1600" dirty="0"/>
              <a:t>run</a:t>
            </a:r>
          </a:p>
        </p:txBody>
      </p:sp>
      <p:sp>
        <p:nvSpPr>
          <p:cNvPr id="9" name="TextBox 8">
            <a:extLst>
              <a:ext uri="{FF2B5EF4-FFF2-40B4-BE49-F238E27FC236}">
                <a16:creationId xmlns:a16="http://schemas.microsoft.com/office/drawing/2014/main" id="{898A774C-D0D8-29F6-81C1-21D933C13778}"/>
              </a:ext>
            </a:extLst>
          </p:cNvPr>
          <p:cNvSpPr txBox="1"/>
          <p:nvPr/>
        </p:nvSpPr>
        <p:spPr>
          <a:xfrm>
            <a:off x="86852" y="5139991"/>
            <a:ext cx="4516679" cy="646331"/>
          </a:xfrm>
          <a:prstGeom prst="rect">
            <a:avLst/>
          </a:prstGeom>
          <a:noFill/>
          <a:ln w="28575">
            <a:solidFill>
              <a:srgbClr val="750001"/>
            </a:solidFill>
          </a:ln>
        </p:spPr>
        <p:txBody>
          <a:bodyPr wrap="square" rtlCol="0">
            <a:spAutoFit/>
          </a:bodyPr>
          <a:lstStyle/>
          <a:p>
            <a:pPr algn="just"/>
            <a:r>
              <a:rPr lang="en-US" dirty="0"/>
              <a:t>We can use </a:t>
            </a:r>
            <a:r>
              <a:rPr lang="en-US" dirty="0" err="1"/>
              <a:t>Pymol</a:t>
            </a:r>
            <a:r>
              <a:rPr lang="en-US" dirty="0"/>
              <a:t> visualize this imaged trajectory.</a:t>
            </a:r>
          </a:p>
        </p:txBody>
      </p:sp>
      <p:sp>
        <p:nvSpPr>
          <p:cNvPr id="7" name="Rectangle 6">
            <a:extLst>
              <a:ext uri="{FF2B5EF4-FFF2-40B4-BE49-F238E27FC236}">
                <a16:creationId xmlns:a16="http://schemas.microsoft.com/office/drawing/2014/main" id="{C38755B9-6C07-5DBB-E2E4-850805473B2E}"/>
              </a:ext>
            </a:extLst>
          </p:cNvPr>
          <p:cNvSpPr/>
          <p:nvPr/>
        </p:nvSpPr>
        <p:spPr>
          <a:xfrm>
            <a:off x="-2" y="670709"/>
            <a:ext cx="11655974" cy="5180024"/>
          </a:xfrm>
          <a:prstGeom prst="rect">
            <a:avLst/>
          </a:prstGeom>
          <a:solidFill>
            <a:schemeClr val="bg1">
              <a:alpha val="98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TextBox 9">
            <a:extLst>
              <a:ext uri="{FF2B5EF4-FFF2-40B4-BE49-F238E27FC236}">
                <a16:creationId xmlns:a16="http://schemas.microsoft.com/office/drawing/2014/main" id="{3456371B-197F-E3CE-581E-13E9431EFD85}"/>
              </a:ext>
            </a:extLst>
          </p:cNvPr>
          <p:cNvSpPr txBox="1"/>
          <p:nvPr/>
        </p:nvSpPr>
        <p:spPr>
          <a:xfrm>
            <a:off x="86852" y="796326"/>
            <a:ext cx="4516679" cy="369332"/>
          </a:xfrm>
          <a:prstGeom prst="rect">
            <a:avLst/>
          </a:prstGeom>
          <a:noFill/>
          <a:ln w="28575">
            <a:solidFill>
              <a:srgbClr val="750001"/>
            </a:solidFill>
          </a:ln>
        </p:spPr>
        <p:txBody>
          <a:bodyPr wrap="square" rtlCol="0">
            <a:spAutoFit/>
          </a:bodyPr>
          <a:lstStyle/>
          <a:p>
            <a:pPr algn="just"/>
            <a:r>
              <a:rPr lang="en-US" dirty="0"/>
              <a:t>1) On </a:t>
            </a:r>
            <a:r>
              <a:rPr lang="en-US" dirty="0" err="1"/>
              <a:t>Pymol</a:t>
            </a:r>
            <a:r>
              <a:rPr lang="en-US" dirty="0"/>
              <a:t>, upload the step3_input.pdb</a:t>
            </a:r>
          </a:p>
        </p:txBody>
      </p:sp>
      <p:pic>
        <p:nvPicPr>
          <p:cNvPr id="15" name="Picture 14" descr="A screenshot of a computer&#10;&#10;AI-generated content may be incorrect.">
            <a:extLst>
              <a:ext uri="{FF2B5EF4-FFF2-40B4-BE49-F238E27FC236}">
                <a16:creationId xmlns:a16="http://schemas.microsoft.com/office/drawing/2014/main" id="{268C1862-3129-C11F-9657-ED3E307B6372}"/>
              </a:ext>
            </a:extLst>
          </p:cNvPr>
          <p:cNvPicPr>
            <a:picLocks noChangeAspect="1"/>
          </p:cNvPicPr>
          <p:nvPr/>
        </p:nvPicPr>
        <p:blipFill>
          <a:blip r:embed="rId3"/>
          <a:stretch>
            <a:fillRect/>
          </a:stretch>
        </p:blipFill>
        <p:spPr>
          <a:xfrm>
            <a:off x="1543050" y="1239821"/>
            <a:ext cx="8989887" cy="5573976"/>
          </a:xfrm>
          <a:prstGeom prst="rect">
            <a:avLst/>
          </a:prstGeom>
        </p:spPr>
      </p:pic>
    </p:spTree>
    <p:extLst>
      <p:ext uri="{BB962C8B-B14F-4D97-AF65-F5344CB8AC3E}">
        <p14:creationId xmlns:p14="http://schemas.microsoft.com/office/powerpoint/2010/main" val="28103586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BA50F-04F9-F545-945A-553D5FE4F14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BA17F4-FB59-7B47-D8CD-732CEDFD6403}"/>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97</a:t>
            </a:fld>
            <a:endParaRPr lang="en-DE"/>
          </a:p>
        </p:txBody>
      </p:sp>
      <p:sp>
        <p:nvSpPr>
          <p:cNvPr id="4" name="TextBox 3">
            <a:extLst>
              <a:ext uri="{FF2B5EF4-FFF2-40B4-BE49-F238E27FC236}">
                <a16:creationId xmlns:a16="http://schemas.microsoft.com/office/drawing/2014/main" id="{66E6DB71-84F5-D777-59F8-EB62E0D1C194}"/>
              </a:ext>
            </a:extLst>
          </p:cNvPr>
          <p:cNvSpPr txBox="1"/>
          <p:nvPr/>
        </p:nvSpPr>
        <p:spPr>
          <a:xfrm>
            <a:off x="212976" y="218049"/>
            <a:ext cx="1434239" cy="400110"/>
          </a:xfrm>
          <a:prstGeom prst="rect">
            <a:avLst/>
          </a:prstGeom>
          <a:noFill/>
          <a:ln w="28575">
            <a:solidFill>
              <a:srgbClr val="750001"/>
            </a:solidFill>
          </a:ln>
        </p:spPr>
        <p:txBody>
          <a:bodyPr wrap="none" rtlCol="0">
            <a:spAutoFit/>
          </a:bodyPr>
          <a:lstStyle/>
          <a:p>
            <a:r>
              <a:rPr lang="en-US" sz="2000" dirty="0"/>
              <a:t>MD analysis</a:t>
            </a:r>
          </a:p>
        </p:txBody>
      </p:sp>
      <p:sp>
        <p:nvSpPr>
          <p:cNvPr id="5" name="TextBox 4">
            <a:extLst>
              <a:ext uri="{FF2B5EF4-FFF2-40B4-BE49-F238E27FC236}">
                <a16:creationId xmlns:a16="http://schemas.microsoft.com/office/drawing/2014/main" id="{C920BF5D-737E-FE57-4516-2C67760053EB}"/>
              </a:ext>
            </a:extLst>
          </p:cNvPr>
          <p:cNvSpPr txBox="1"/>
          <p:nvPr/>
        </p:nvSpPr>
        <p:spPr>
          <a:xfrm>
            <a:off x="86852" y="1007267"/>
            <a:ext cx="4516679" cy="2031325"/>
          </a:xfrm>
          <a:prstGeom prst="rect">
            <a:avLst/>
          </a:prstGeom>
          <a:noFill/>
          <a:ln w="28575">
            <a:solidFill>
              <a:srgbClr val="750001"/>
            </a:solidFill>
          </a:ln>
        </p:spPr>
        <p:txBody>
          <a:bodyPr wrap="square" rtlCol="0">
            <a:spAutoFit/>
          </a:bodyPr>
          <a:lstStyle/>
          <a:p>
            <a:pPr algn="just"/>
            <a:r>
              <a:rPr lang="en-US" dirty="0"/>
              <a:t>To set up the whole trajectory of our MD simulation we are going to use CPPTRAJ, a program to process coordinate trajectory and data files. It provides a great set of analysis you can perform with your MD outputs. You can check all its functionalities in its </a:t>
            </a:r>
            <a:r>
              <a:rPr lang="en-US" dirty="0">
                <a:hlinkClick r:id="rId2"/>
              </a:rPr>
              <a:t>documentation</a:t>
            </a:r>
            <a:r>
              <a:rPr lang="en-US" dirty="0"/>
              <a:t>.</a:t>
            </a:r>
          </a:p>
        </p:txBody>
      </p:sp>
      <p:sp>
        <p:nvSpPr>
          <p:cNvPr id="6" name="TextBox 5">
            <a:extLst>
              <a:ext uri="{FF2B5EF4-FFF2-40B4-BE49-F238E27FC236}">
                <a16:creationId xmlns:a16="http://schemas.microsoft.com/office/drawing/2014/main" id="{7B1DB249-0483-7489-B501-C08F5106E0AC}"/>
              </a:ext>
            </a:extLst>
          </p:cNvPr>
          <p:cNvSpPr txBox="1"/>
          <p:nvPr/>
        </p:nvSpPr>
        <p:spPr>
          <a:xfrm>
            <a:off x="86852" y="3324110"/>
            <a:ext cx="4516679" cy="1477328"/>
          </a:xfrm>
          <a:prstGeom prst="rect">
            <a:avLst/>
          </a:prstGeom>
          <a:noFill/>
          <a:ln w="28575">
            <a:solidFill>
              <a:srgbClr val="750001"/>
            </a:solidFill>
          </a:ln>
        </p:spPr>
        <p:txBody>
          <a:bodyPr wrap="square" rtlCol="0">
            <a:spAutoFit/>
          </a:bodyPr>
          <a:lstStyle/>
          <a:p>
            <a:pPr algn="just"/>
            <a:r>
              <a:rPr lang="en-US" dirty="0"/>
              <a:t>First of all, we are going to use it to automatically center and image (by molecule) the trajectory with periodic boundaries conditions, by means of the </a:t>
            </a:r>
            <a:r>
              <a:rPr lang="en-US" i="1" dirty="0"/>
              <a:t>“</a:t>
            </a:r>
            <a:r>
              <a:rPr lang="en-US" i="1" dirty="0" err="1"/>
              <a:t>autoimage</a:t>
            </a:r>
            <a:r>
              <a:rPr lang="en-US" i="1" dirty="0"/>
              <a:t>”</a:t>
            </a:r>
            <a:r>
              <a:rPr lang="en-US" dirty="0"/>
              <a:t> function.</a:t>
            </a:r>
          </a:p>
        </p:txBody>
      </p:sp>
      <p:sp>
        <p:nvSpPr>
          <p:cNvPr id="2" name="TextBox 1">
            <a:extLst>
              <a:ext uri="{FF2B5EF4-FFF2-40B4-BE49-F238E27FC236}">
                <a16:creationId xmlns:a16="http://schemas.microsoft.com/office/drawing/2014/main" id="{49A7ED44-1F37-1A25-CD90-BC9E80AA5767}"/>
              </a:ext>
            </a:extLst>
          </p:cNvPr>
          <p:cNvSpPr txBox="1"/>
          <p:nvPr/>
        </p:nvSpPr>
        <p:spPr>
          <a:xfrm>
            <a:off x="4853211" y="776434"/>
            <a:ext cx="6500590" cy="4093428"/>
          </a:xfrm>
          <a:prstGeom prst="rect">
            <a:avLst/>
          </a:prstGeom>
          <a:noFill/>
          <a:ln w="28575">
            <a:solidFill>
              <a:srgbClr val="750001"/>
            </a:solidFill>
          </a:ln>
        </p:spPr>
        <p:txBody>
          <a:bodyPr wrap="square" rtlCol="0">
            <a:spAutoFit/>
          </a:bodyPr>
          <a:lstStyle/>
          <a:p>
            <a:r>
              <a:rPr lang="en-US" dirty="0"/>
              <a:t>Commands to type, sequentially, on your terminal:</a:t>
            </a:r>
          </a:p>
          <a:p>
            <a:endParaRPr lang="en-US" dirty="0"/>
          </a:p>
          <a:p>
            <a:pPr marL="285750" indent="-285750">
              <a:buFont typeface="Wingdings" pitchFamily="2" charset="2"/>
              <a:buChar char="§"/>
            </a:pPr>
            <a:r>
              <a:rPr lang="en-US" sz="1600" dirty="0" err="1"/>
              <a:t>cpptraj</a:t>
            </a:r>
            <a:r>
              <a:rPr lang="en-US" sz="1600" dirty="0"/>
              <a:t> –p step3_input.psf</a:t>
            </a:r>
          </a:p>
          <a:p>
            <a:pPr marL="285750" indent="-285750">
              <a:buFont typeface="Wingdings" pitchFamily="2" charset="2"/>
              <a:buChar char="§"/>
            </a:pPr>
            <a:r>
              <a:rPr lang="en-US" sz="1600" dirty="0" err="1"/>
              <a:t>trajin</a:t>
            </a:r>
            <a:r>
              <a:rPr lang="en-US" sz="1600" dirty="0"/>
              <a:t> step5_1.dcd</a:t>
            </a:r>
          </a:p>
          <a:p>
            <a:pPr marL="285750" indent="-285750">
              <a:buFont typeface="Wingdings" pitchFamily="2" charset="2"/>
              <a:buChar char="§"/>
            </a:pPr>
            <a:r>
              <a:rPr lang="en-US" sz="1600" dirty="0" err="1"/>
              <a:t>trajin</a:t>
            </a:r>
            <a:r>
              <a:rPr lang="en-US" sz="1600" dirty="0"/>
              <a:t> step5_2.dcd</a:t>
            </a:r>
          </a:p>
          <a:p>
            <a:pPr marL="285750" indent="-285750">
              <a:buFont typeface="Wingdings" pitchFamily="2" charset="2"/>
              <a:buChar char="§"/>
            </a:pPr>
            <a:r>
              <a:rPr lang="en-US" sz="1600" dirty="0" err="1"/>
              <a:t>trajin</a:t>
            </a:r>
            <a:r>
              <a:rPr lang="en-US" sz="1600" dirty="0"/>
              <a:t> step5_3.dcd</a:t>
            </a:r>
          </a:p>
          <a:p>
            <a:pPr marL="285750" indent="-285750">
              <a:buFont typeface="Wingdings" pitchFamily="2" charset="2"/>
              <a:buChar char="§"/>
            </a:pPr>
            <a:r>
              <a:rPr lang="en-US" sz="1600" dirty="0" err="1"/>
              <a:t>trajin</a:t>
            </a:r>
            <a:r>
              <a:rPr lang="en-US" sz="1600" dirty="0"/>
              <a:t> step5_4.dcd</a:t>
            </a:r>
          </a:p>
          <a:p>
            <a:pPr marL="285750" indent="-285750">
              <a:buFont typeface="Wingdings" pitchFamily="2" charset="2"/>
              <a:buChar char="§"/>
            </a:pPr>
            <a:r>
              <a:rPr lang="en-US" sz="1600" dirty="0" err="1"/>
              <a:t>trajin</a:t>
            </a:r>
            <a:r>
              <a:rPr lang="en-US" sz="1600" dirty="0"/>
              <a:t> step5_5.dcd</a:t>
            </a:r>
          </a:p>
          <a:p>
            <a:pPr marL="285750" indent="-285750">
              <a:buFont typeface="Wingdings" pitchFamily="2" charset="2"/>
              <a:buChar char="§"/>
            </a:pPr>
            <a:r>
              <a:rPr lang="en-US" sz="1600" dirty="0" err="1"/>
              <a:t>trajin</a:t>
            </a:r>
            <a:r>
              <a:rPr lang="en-US" sz="1600" dirty="0"/>
              <a:t> step5_6.dcd</a:t>
            </a:r>
          </a:p>
          <a:p>
            <a:pPr marL="285750" indent="-285750">
              <a:buFont typeface="Wingdings" pitchFamily="2" charset="2"/>
              <a:buChar char="§"/>
            </a:pPr>
            <a:r>
              <a:rPr lang="en-US" sz="1600" dirty="0" err="1"/>
              <a:t>trajin</a:t>
            </a:r>
            <a:r>
              <a:rPr lang="en-US" sz="1600" dirty="0"/>
              <a:t> step5_7.dcd</a:t>
            </a:r>
          </a:p>
          <a:p>
            <a:pPr marL="285750" indent="-285750">
              <a:buFont typeface="Wingdings" pitchFamily="2" charset="2"/>
              <a:buChar char="§"/>
            </a:pPr>
            <a:r>
              <a:rPr lang="en-US" sz="1600" dirty="0" err="1"/>
              <a:t>trajin</a:t>
            </a:r>
            <a:r>
              <a:rPr lang="en-US" sz="1600" dirty="0"/>
              <a:t> step5_8.dcd</a:t>
            </a:r>
          </a:p>
          <a:p>
            <a:pPr marL="285750" indent="-285750">
              <a:buFont typeface="Wingdings" pitchFamily="2" charset="2"/>
              <a:buChar char="§"/>
            </a:pPr>
            <a:r>
              <a:rPr lang="en-US" sz="1600" dirty="0" err="1"/>
              <a:t>trajin</a:t>
            </a:r>
            <a:r>
              <a:rPr lang="en-US" sz="1600" dirty="0"/>
              <a:t> step5_9.dcd</a:t>
            </a:r>
          </a:p>
          <a:p>
            <a:pPr marL="285750" indent="-285750">
              <a:buFont typeface="Wingdings" pitchFamily="2" charset="2"/>
              <a:buChar char="§"/>
            </a:pPr>
            <a:r>
              <a:rPr lang="en-US" sz="1600" dirty="0" err="1"/>
              <a:t>trajin</a:t>
            </a:r>
            <a:r>
              <a:rPr lang="en-US" sz="1600" dirty="0"/>
              <a:t> step5_10.dcd</a:t>
            </a:r>
          </a:p>
          <a:p>
            <a:pPr marL="285750" indent="-285750">
              <a:buFont typeface="Wingdings" pitchFamily="2" charset="2"/>
              <a:buChar char="§"/>
            </a:pPr>
            <a:r>
              <a:rPr lang="en-US" sz="1600" dirty="0" err="1"/>
              <a:t>autoimage</a:t>
            </a:r>
            <a:endParaRPr lang="en-US" sz="1600" dirty="0"/>
          </a:p>
          <a:p>
            <a:pPr marL="285750" indent="-285750">
              <a:buFont typeface="Wingdings" pitchFamily="2" charset="2"/>
              <a:buChar char="§"/>
            </a:pPr>
            <a:r>
              <a:rPr lang="en-US" sz="1600" dirty="0" err="1"/>
              <a:t>trajout</a:t>
            </a:r>
            <a:r>
              <a:rPr lang="en-US" sz="1600" dirty="0"/>
              <a:t> </a:t>
            </a:r>
            <a:r>
              <a:rPr lang="en-US" sz="1600" dirty="0" err="1"/>
              <a:t>dynamics_autoimage_traj.dcd</a:t>
            </a:r>
            <a:r>
              <a:rPr lang="en-US" sz="1600" dirty="0"/>
              <a:t> </a:t>
            </a:r>
          </a:p>
          <a:p>
            <a:pPr marL="285750" indent="-285750">
              <a:buFont typeface="Wingdings" pitchFamily="2" charset="2"/>
              <a:buChar char="§"/>
            </a:pPr>
            <a:r>
              <a:rPr lang="en-US" sz="1600" dirty="0"/>
              <a:t>run</a:t>
            </a:r>
          </a:p>
        </p:txBody>
      </p:sp>
      <p:sp>
        <p:nvSpPr>
          <p:cNvPr id="9" name="TextBox 8">
            <a:extLst>
              <a:ext uri="{FF2B5EF4-FFF2-40B4-BE49-F238E27FC236}">
                <a16:creationId xmlns:a16="http://schemas.microsoft.com/office/drawing/2014/main" id="{C9A261B2-319C-C1B9-DA0B-7A458ABE502B}"/>
              </a:ext>
            </a:extLst>
          </p:cNvPr>
          <p:cNvSpPr txBox="1"/>
          <p:nvPr/>
        </p:nvSpPr>
        <p:spPr>
          <a:xfrm>
            <a:off x="86852" y="5139991"/>
            <a:ext cx="4516679" cy="646331"/>
          </a:xfrm>
          <a:prstGeom prst="rect">
            <a:avLst/>
          </a:prstGeom>
          <a:noFill/>
          <a:ln w="28575">
            <a:solidFill>
              <a:srgbClr val="750001"/>
            </a:solidFill>
          </a:ln>
        </p:spPr>
        <p:txBody>
          <a:bodyPr wrap="square" rtlCol="0">
            <a:spAutoFit/>
          </a:bodyPr>
          <a:lstStyle/>
          <a:p>
            <a:pPr algn="just"/>
            <a:r>
              <a:rPr lang="en-US" dirty="0"/>
              <a:t>We can use </a:t>
            </a:r>
            <a:r>
              <a:rPr lang="en-US" dirty="0" err="1"/>
              <a:t>Pymol</a:t>
            </a:r>
            <a:r>
              <a:rPr lang="en-US" dirty="0"/>
              <a:t> visualize this imaged trajectory.</a:t>
            </a:r>
          </a:p>
        </p:txBody>
      </p:sp>
      <p:sp>
        <p:nvSpPr>
          <p:cNvPr id="7" name="Rectangle 6">
            <a:extLst>
              <a:ext uri="{FF2B5EF4-FFF2-40B4-BE49-F238E27FC236}">
                <a16:creationId xmlns:a16="http://schemas.microsoft.com/office/drawing/2014/main" id="{12D98CF2-854B-497B-D8E5-E6DBD73C7BBE}"/>
              </a:ext>
            </a:extLst>
          </p:cNvPr>
          <p:cNvSpPr/>
          <p:nvPr/>
        </p:nvSpPr>
        <p:spPr>
          <a:xfrm>
            <a:off x="-2" y="670709"/>
            <a:ext cx="11655974" cy="5180024"/>
          </a:xfrm>
          <a:prstGeom prst="rect">
            <a:avLst/>
          </a:prstGeom>
          <a:solidFill>
            <a:schemeClr val="bg1">
              <a:alpha val="98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TextBox 9">
            <a:extLst>
              <a:ext uri="{FF2B5EF4-FFF2-40B4-BE49-F238E27FC236}">
                <a16:creationId xmlns:a16="http://schemas.microsoft.com/office/drawing/2014/main" id="{D8D1EE72-2F00-86D2-6F10-AC22C13B8393}"/>
              </a:ext>
            </a:extLst>
          </p:cNvPr>
          <p:cNvSpPr txBox="1"/>
          <p:nvPr/>
        </p:nvSpPr>
        <p:spPr>
          <a:xfrm>
            <a:off x="86852" y="796326"/>
            <a:ext cx="4516679" cy="369332"/>
          </a:xfrm>
          <a:prstGeom prst="rect">
            <a:avLst/>
          </a:prstGeom>
          <a:noFill/>
          <a:ln w="28575">
            <a:solidFill>
              <a:srgbClr val="750001"/>
            </a:solidFill>
          </a:ln>
        </p:spPr>
        <p:txBody>
          <a:bodyPr wrap="square" rtlCol="0">
            <a:spAutoFit/>
          </a:bodyPr>
          <a:lstStyle/>
          <a:p>
            <a:pPr algn="just"/>
            <a:r>
              <a:rPr lang="en-US" dirty="0"/>
              <a:t>2) Upload the .dcd file </a:t>
            </a:r>
          </a:p>
        </p:txBody>
      </p:sp>
      <p:pic>
        <p:nvPicPr>
          <p:cNvPr id="11" name="Picture 10" descr="A screenshot of a computer&#10;&#10;AI-generated content may be incorrect.">
            <a:extLst>
              <a:ext uri="{FF2B5EF4-FFF2-40B4-BE49-F238E27FC236}">
                <a16:creationId xmlns:a16="http://schemas.microsoft.com/office/drawing/2014/main" id="{3D36153B-0BD2-262E-CF32-BD8E54AD6BE3}"/>
              </a:ext>
            </a:extLst>
          </p:cNvPr>
          <p:cNvPicPr>
            <a:picLocks noChangeAspect="1"/>
          </p:cNvPicPr>
          <p:nvPr/>
        </p:nvPicPr>
        <p:blipFill>
          <a:blip r:embed="rId3"/>
          <a:stretch>
            <a:fillRect/>
          </a:stretch>
        </p:blipFill>
        <p:spPr>
          <a:xfrm>
            <a:off x="1543049" y="1254109"/>
            <a:ext cx="8989887" cy="5541711"/>
          </a:xfrm>
          <a:prstGeom prst="rect">
            <a:avLst/>
          </a:prstGeom>
        </p:spPr>
      </p:pic>
    </p:spTree>
    <p:extLst>
      <p:ext uri="{BB962C8B-B14F-4D97-AF65-F5344CB8AC3E}">
        <p14:creationId xmlns:p14="http://schemas.microsoft.com/office/powerpoint/2010/main" val="25286526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EF23B-7909-7156-28A0-1EDA5F536FD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841E899-453E-11E1-6A11-38B538650A2E}"/>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98</a:t>
            </a:fld>
            <a:endParaRPr lang="en-DE"/>
          </a:p>
        </p:txBody>
      </p:sp>
      <p:sp>
        <p:nvSpPr>
          <p:cNvPr id="4" name="TextBox 3">
            <a:extLst>
              <a:ext uri="{FF2B5EF4-FFF2-40B4-BE49-F238E27FC236}">
                <a16:creationId xmlns:a16="http://schemas.microsoft.com/office/drawing/2014/main" id="{5D73B2D5-7876-561F-7E26-E47464E14C23}"/>
              </a:ext>
            </a:extLst>
          </p:cNvPr>
          <p:cNvSpPr txBox="1"/>
          <p:nvPr/>
        </p:nvSpPr>
        <p:spPr>
          <a:xfrm>
            <a:off x="212976" y="218049"/>
            <a:ext cx="1434239" cy="400110"/>
          </a:xfrm>
          <a:prstGeom prst="rect">
            <a:avLst/>
          </a:prstGeom>
          <a:noFill/>
          <a:ln w="28575">
            <a:solidFill>
              <a:srgbClr val="750001"/>
            </a:solidFill>
          </a:ln>
        </p:spPr>
        <p:txBody>
          <a:bodyPr wrap="none" rtlCol="0">
            <a:spAutoFit/>
          </a:bodyPr>
          <a:lstStyle/>
          <a:p>
            <a:r>
              <a:rPr lang="en-US" sz="2000" dirty="0"/>
              <a:t>MD analysis</a:t>
            </a:r>
          </a:p>
        </p:txBody>
      </p:sp>
      <p:sp>
        <p:nvSpPr>
          <p:cNvPr id="5" name="TextBox 4">
            <a:extLst>
              <a:ext uri="{FF2B5EF4-FFF2-40B4-BE49-F238E27FC236}">
                <a16:creationId xmlns:a16="http://schemas.microsoft.com/office/drawing/2014/main" id="{563FCAB6-A607-C3E5-5D90-1764F7157B31}"/>
              </a:ext>
            </a:extLst>
          </p:cNvPr>
          <p:cNvSpPr txBox="1"/>
          <p:nvPr/>
        </p:nvSpPr>
        <p:spPr>
          <a:xfrm>
            <a:off x="86852" y="1007267"/>
            <a:ext cx="4516679" cy="2031325"/>
          </a:xfrm>
          <a:prstGeom prst="rect">
            <a:avLst/>
          </a:prstGeom>
          <a:noFill/>
          <a:ln w="28575">
            <a:solidFill>
              <a:srgbClr val="750001"/>
            </a:solidFill>
          </a:ln>
        </p:spPr>
        <p:txBody>
          <a:bodyPr wrap="square" rtlCol="0">
            <a:spAutoFit/>
          </a:bodyPr>
          <a:lstStyle/>
          <a:p>
            <a:pPr algn="just"/>
            <a:r>
              <a:rPr lang="en-US" dirty="0"/>
              <a:t>To set up the whole trajectory of our MD simulation we are going to use CPPTRAJ, a program to process coordinate trajectory and data files. It provides a great set of analysis you can perform with your MD outputs. You can check all its functionalities in its </a:t>
            </a:r>
            <a:r>
              <a:rPr lang="en-US" dirty="0">
                <a:hlinkClick r:id="rId2"/>
              </a:rPr>
              <a:t>documentation</a:t>
            </a:r>
            <a:r>
              <a:rPr lang="en-US" dirty="0"/>
              <a:t>.</a:t>
            </a:r>
          </a:p>
        </p:txBody>
      </p:sp>
      <p:sp>
        <p:nvSpPr>
          <p:cNvPr id="6" name="TextBox 5">
            <a:extLst>
              <a:ext uri="{FF2B5EF4-FFF2-40B4-BE49-F238E27FC236}">
                <a16:creationId xmlns:a16="http://schemas.microsoft.com/office/drawing/2014/main" id="{F223DE2C-B72F-2AC0-4751-5E5DA95E59CB}"/>
              </a:ext>
            </a:extLst>
          </p:cNvPr>
          <p:cNvSpPr txBox="1"/>
          <p:nvPr/>
        </p:nvSpPr>
        <p:spPr>
          <a:xfrm>
            <a:off x="86852" y="3324110"/>
            <a:ext cx="4516679" cy="1477328"/>
          </a:xfrm>
          <a:prstGeom prst="rect">
            <a:avLst/>
          </a:prstGeom>
          <a:noFill/>
          <a:ln w="28575">
            <a:solidFill>
              <a:srgbClr val="750001"/>
            </a:solidFill>
          </a:ln>
        </p:spPr>
        <p:txBody>
          <a:bodyPr wrap="square" rtlCol="0">
            <a:spAutoFit/>
          </a:bodyPr>
          <a:lstStyle/>
          <a:p>
            <a:pPr algn="just"/>
            <a:r>
              <a:rPr lang="en-US" dirty="0"/>
              <a:t>First of all, we are going to use it to automatically center and image (by molecule) the trajectory with periodic boundaries conditions, by means of the </a:t>
            </a:r>
            <a:r>
              <a:rPr lang="en-US" i="1" dirty="0"/>
              <a:t>“</a:t>
            </a:r>
            <a:r>
              <a:rPr lang="en-US" i="1" dirty="0" err="1"/>
              <a:t>autoimage</a:t>
            </a:r>
            <a:r>
              <a:rPr lang="en-US" i="1" dirty="0"/>
              <a:t>”</a:t>
            </a:r>
            <a:r>
              <a:rPr lang="en-US" dirty="0"/>
              <a:t> function.</a:t>
            </a:r>
          </a:p>
        </p:txBody>
      </p:sp>
      <p:sp>
        <p:nvSpPr>
          <p:cNvPr id="2" name="TextBox 1">
            <a:extLst>
              <a:ext uri="{FF2B5EF4-FFF2-40B4-BE49-F238E27FC236}">
                <a16:creationId xmlns:a16="http://schemas.microsoft.com/office/drawing/2014/main" id="{4422B559-B27C-5A5B-37F6-11C9C7F3780C}"/>
              </a:ext>
            </a:extLst>
          </p:cNvPr>
          <p:cNvSpPr txBox="1"/>
          <p:nvPr/>
        </p:nvSpPr>
        <p:spPr>
          <a:xfrm>
            <a:off x="4853211" y="776434"/>
            <a:ext cx="6500590" cy="4093428"/>
          </a:xfrm>
          <a:prstGeom prst="rect">
            <a:avLst/>
          </a:prstGeom>
          <a:noFill/>
          <a:ln w="28575">
            <a:solidFill>
              <a:srgbClr val="750001"/>
            </a:solidFill>
          </a:ln>
        </p:spPr>
        <p:txBody>
          <a:bodyPr wrap="square" rtlCol="0">
            <a:spAutoFit/>
          </a:bodyPr>
          <a:lstStyle/>
          <a:p>
            <a:r>
              <a:rPr lang="en-US" dirty="0"/>
              <a:t>Commands to type, sequentially, on your terminal:</a:t>
            </a:r>
          </a:p>
          <a:p>
            <a:endParaRPr lang="en-US" dirty="0"/>
          </a:p>
          <a:p>
            <a:pPr marL="285750" indent="-285750">
              <a:buFont typeface="Wingdings" pitchFamily="2" charset="2"/>
              <a:buChar char="§"/>
            </a:pPr>
            <a:r>
              <a:rPr lang="en-US" sz="1600" dirty="0" err="1"/>
              <a:t>cpptraj</a:t>
            </a:r>
            <a:r>
              <a:rPr lang="en-US" sz="1600" dirty="0"/>
              <a:t> –p step3_input.psf</a:t>
            </a:r>
          </a:p>
          <a:p>
            <a:pPr marL="285750" indent="-285750">
              <a:buFont typeface="Wingdings" pitchFamily="2" charset="2"/>
              <a:buChar char="§"/>
            </a:pPr>
            <a:r>
              <a:rPr lang="en-US" sz="1600" dirty="0" err="1"/>
              <a:t>trajin</a:t>
            </a:r>
            <a:r>
              <a:rPr lang="en-US" sz="1600" dirty="0"/>
              <a:t> step5_1.dcd</a:t>
            </a:r>
          </a:p>
          <a:p>
            <a:pPr marL="285750" indent="-285750">
              <a:buFont typeface="Wingdings" pitchFamily="2" charset="2"/>
              <a:buChar char="§"/>
            </a:pPr>
            <a:r>
              <a:rPr lang="en-US" sz="1600" dirty="0" err="1"/>
              <a:t>trajin</a:t>
            </a:r>
            <a:r>
              <a:rPr lang="en-US" sz="1600" dirty="0"/>
              <a:t> step5_2.dcd</a:t>
            </a:r>
          </a:p>
          <a:p>
            <a:pPr marL="285750" indent="-285750">
              <a:buFont typeface="Wingdings" pitchFamily="2" charset="2"/>
              <a:buChar char="§"/>
            </a:pPr>
            <a:r>
              <a:rPr lang="en-US" sz="1600" dirty="0" err="1"/>
              <a:t>trajin</a:t>
            </a:r>
            <a:r>
              <a:rPr lang="en-US" sz="1600" dirty="0"/>
              <a:t> step5_3.dcd</a:t>
            </a:r>
          </a:p>
          <a:p>
            <a:pPr marL="285750" indent="-285750">
              <a:buFont typeface="Wingdings" pitchFamily="2" charset="2"/>
              <a:buChar char="§"/>
            </a:pPr>
            <a:r>
              <a:rPr lang="en-US" sz="1600" dirty="0" err="1"/>
              <a:t>trajin</a:t>
            </a:r>
            <a:r>
              <a:rPr lang="en-US" sz="1600" dirty="0"/>
              <a:t> step5_4.dcd</a:t>
            </a:r>
          </a:p>
          <a:p>
            <a:pPr marL="285750" indent="-285750">
              <a:buFont typeface="Wingdings" pitchFamily="2" charset="2"/>
              <a:buChar char="§"/>
            </a:pPr>
            <a:r>
              <a:rPr lang="en-US" sz="1600" dirty="0" err="1"/>
              <a:t>trajin</a:t>
            </a:r>
            <a:r>
              <a:rPr lang="en-US" sz="1600" dirty="0"/>
              <a:t> step5_5.dcd</a:t>
            </a:r>
          </a:p>
          <a:p>
            <a:pPr marL="285750" indent="-285750">
              <a:buFont typeface="Wingdings" pitchFamily="2" charset="2"/>
              <a:buChar char="§"/>
            </a:pPr>
            <a:r>
              <a:rPr lang="en-US" sz="1600" dirty="0" err="1"/>
              <a:t>trajin</a:t>
            </a:r>
            <a:r>
              <a:rPr lang="en-US" sz="1600" dirty="0"/>
              <a:t> step5_6.dcd</a:t>
            </a:r>
          </a:p>
          <a:p>
            <a:pPr marL="285750" indent="-285750">
              <a:buFont typeface="Wingdings" pitchFamily="2" charset="2"/>
              <a:buChar char="§"/>
            </a:pPr>
            <a:r>
              <a:rPr lang="en-US" sz="1600" dirty="0" err="1"/>
              <a:t>trajin</a:t>
            </a:r>
            <a:r>
              <a:rPr lang="en-US" sz="1600" dirty="0"/>
              <a:t> step5_7.dcd</a:t>
            </a:r>
          </a:p>
          <a:p>
            <a:pPr marL="285750" indent="-285750">
              <a:buFont typeface="Wingdings" pitchFamily="2" charset="2"/>
              <a:buChar char="§"/>
            </a:pPr>
            <a:r>
              <a:rPr lang="en-US" sz="1600" dirty="0" err="1"/>
              <a:t>trajin</a:t>
            </a:r>
            <a:r>
              <a:rPr lang="en-US" sz="1600" dirty="0"/>
              <a:t> step5_8.dcd</a:t>
            </a:r>
          </a:p>
          <a:p>
            <a:pPr marL="285750" indent="-285750">
              <a:buFont typeface="Wingdings" pitchFamily="2" charset="2"/>
              <a:buChar char="§"/>
            </a:pPr>
            <a:r>
              <a:rPr lang="en-US" sz="1600" dirty="0" err="1"/>
              <a:t>trajin</a:t>
            </a:r>
            <a:r>
              <a:rPr lang="en-US" sz="1600" dirty="0"/>
              <a:t> step5_9.dcd</a:t>
            </a:r>
          </a:p>
          <a:p>
            <a:pPr marL="285750" indent="-285750">
              <a:buFont typeface="Wingdings" pitchFamily="2" charset="2"/>
              <a:buChar char="§"/>
            </a:pPr>
            <a:r>
              <a:rPr lang="en-US" sz="1600" dirty="0" err="1"/>
              <a:t>trajin</a:t>
            </a:r>
            <a:r>
              <a:rPr lang="en-US" sz="1600" dirty="0"/>
              <a:t> step5_10.dcd</a:t>
            </a:r>
          </a:p>
          <a:p>
            <a:pPr marL="285750" indent="-285750">
              <a:buFont typeface="Wingdings" pitchFamily="2" charset="2"/>
              <a:buChar char="§"/>
            </a:pPr>
            <a:r>
              <a:rPr lang="en-US" sz="1600" dirty="0" err="1"/>
              <a:t>autoimage</a:t>
            </a:r>
            <a:endParaRPr lang="en-US" sz="1600" dirty="0"/>
          </a:p>
          <a:p>
            <a:pPr marL="285750" indent="-285750">
              <a:buFont typeface="Wingdings" pitchFamily="2" charset="2"/>
              <a:buChar char="§"/>
            </a:pPr>
            <a:r>
              <a:rPr lang="en-US" sz="1600" dirty="0" err="1"/>
              <a:t>trajout</a:t>
            </a:r>
            <a:r>
              <a:rPr lang="en-US" sz="1600" dirty="0"/>
              <a:t> </a:t>
            </a:r>
            <a:r>
              <a:rPr lang="en-US" sz="1600" dirty="0" err="1"/>
              <a:t>dynamics_autoimage_traj.dcd</a:t>
            </a:r>
            <a:r>
              <a:rPr lang="en-US" sz="1600" dirty="0"/>
              <a:t> </a:t>
            </a:r>
          </a:p>
          <a:p>
            <a:pPr marL="285750" indent="-285750">
              <a:buFont typeface="Wingdings" pitchFamily="2" charset="2"/>
              <a:buChar char="§"/>
            </a:pPr>
            <a:r>
              <a:rPr lang="en-US" sz="1600" dirty="0"/>
              <a:t>run</a:t>
            </a:r>
          </a:p>
        </p:txBody>
      </p:sp>
      <p:sp>
        <p:nvSpPr>
          <p:cNvPr id="9" name="TextBox 8">
            <a:extLst>
              <a:ext uri="{FF2B5EF4-FFF2-40B4-BE49-F238E27FC236}">
                <a16:creationId xmlns:a16="http://schemas.microsoft.com/office/drawing/2014/main" id="{ACEB5B66-B8A3-5249-F03C-6BC7994C3328}"/>
              </a:ext>
            </a:extLst>
          </p:cNvPr>
          <p:cNvSpPr txBox="1"/>
          <p:nvPr/>
        </p:nvSpPr>
        <p:spPr>
          <a:xfrm>
            <a:off x="86852" y="5139991"/>
            <a:ext cx="4516679" cy="646331"/>
          </a:xfrm>
          <a:prstGeom prst="rect">
            <a:avLst/>
          </a:prstGeom>
          <a:noFill/>
          <a:ln w="28575">
            <a:solidFill>
              <a:srgbClr val="750001"/>
            </a:solidFill>
          </a:ln>
        </p:spPr>
        <p:txBody>
          <a:bodyPr wrap="square" rtlCol="0">
            <a:spAutoFit/>
          </a:bodyPr>
          <a:lstStyle/>
          <a:p>
            <a:pPr algn="just"/>
            <a:r>
              <a:rPr lang="en-US" dirty="0"/>
              <a:t>We can use </a:t>
            </a:r>
            <a:r>
              <a:rPr lang="en-US" dirty="0" err="1"/>
              <a:t>Pymol</a:t>
            </a:r>
            <a:r>
              <a:rPr lang="en-US" dirty="0"/>
              <a:t> visualize this imaged trajectory.</a:t>
            </a:r>
          </a:p>
        </p:txBody>
      </p:sp>
      <p:sp>
        <p:nvSpPr>
          <p:cNvPr id="7" name="Rectangle 6">
            <a:extLst>
              <a:ext uri="{FF2B5EF4-FFF2-40B4-BE49-F238E27FC236}">
                <a16:creationId xmlns:a16="http://schemas.microsoft.com/office/drawing/2014/main" id="{8FC93B5A-6B0F-D166-B0A7-C53829E76B46}"/>
              </a:ext>
            </a:extLst>
          </p:cNvPr>
          <p:cNvSpPr/>
          <p:nvPr/>
        </p:nvSpPr>
        <p:spPr>
          <a:xfrm>
            <a:off x="-2" y="670709"/>
            <a:ext cx="11655974" cy="5180024"/>
          </a:xfrm>
          <a:prstGeom prst="rect">
            <a:avLst/>
          </a:prstGeom>
          <a:solidFill>
            <a:schemeClr val="bg1">
              <a:alpha val="98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TextBox 9">
            <a:extLst>
              <a:ext uri="{FF2B5EF4-FFF2-40B4-BE49-F238E27FC236}">
                <a16:creationId xmlns:a16="http://schemas.microsoft.com/office/drawing/2014/main" id="{9F6BA9E1-B7E7-9C12-1394-F4D6854D1FE0}"/>
              </a:ext>
            </a:extLst>
          </p:cNvPr>
          <p:cNvSpPr txBox="1"/>
          <p:nvPr/>
        </p:nvSpPr>
        <p:spPr>
          <a:xfrm>
            <a:off x="86852" y="796326"/>
            <a:ext cx="4516679" cy="369332"/>
          </a:xfrm>
          <a:prstGeom prst="rect">
            <a:avLst/>
          </a:prstGeom>
          <a:noFill/>
          <a:ln w="28575">
            <a:solidFill>
              <a:srgbClr val="750001"/>
            </a:solidFill>
          </a:ln>
        </p:spPr>
        <p:txBody>
          <a:bodyPr wrap="square" rtlCol="0">
            <a:spAutoFit/>
          </a:bodyPr>
          <a:lstStyle/>
          <a:p>
            <a:pPr algn="just"/>
            <a:r>
              <a:rPr lang="en-US" dirty="0"/>
              <a:t>2) Upload the .dcd file </a:t>
            </a:r>
          </a:p>
        </p:txBody>
      </p:sp>
      <p:pic>
        <p:nvPicPr>
          <p:cNvPr id="12" name="Picture 11" descr="A screenshot of a computer&#10;&#10;AI-generated content may be incorrect.">
            <a:extLst>
              <a:ext uri="{FF2B5EF4-FFF2-40B4-BE49-F238E27FC236}">
                <a16:creationId xmlns:a16="http://schemas.microsoft.com/office/drawing/2014/main" id="{F7215F4A-5AEA-2B90-6326-A1B58883DA2B}"/>
              </a:ext>
            </a:extLst>
          </p:cNvPr>
          <p:cNvPicPr>
            <a:picLocks noChangeAspect="1"/>
          </p:cNvPicPr>
          <p:nvPr/>
        </p:nvPicPr>
        <p:blipFill>
          <a:blip r:embed="rId3"/>
          <a:stretch>
            <a:fillRect/>
          </a:stretch>
        </p:blipFill>
        <p:spPr>
          <a:xfrm>
            <a:off x="1543048" y="1258501"/>
            <a:ext cx="8989887" cy="5545509"/>
          </a:xfrm>
          <a:prstGeom prst="rect">
            <a:avLst/>
          </a:prstGeom>
        </p:spPr>
      </p:pic>
    </p:spTree>
    <p:extLst>
      <p:ext uri="{BB962C8B-B14F-4D97-AF65-F5344CB8AC3E}">
        <p14:creationId xmlns:p14="http://schemas.microsoft.com/office/powerpoint/2010/main" val="32389443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6034E7-4130-CC2E-3441-02EDCC899B7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7540F6E-B966-6941-6476-C007C7B0BD7A}"/>
              </a:ext>
            </a:extLst>
          </p:cNvPr>
          <p:cNvSpPr>
            <a:spLocks noGrp="1"/>
          </p:cNvSpPr>
          <p:nvPr>
            <p:ph type="sldNum" sz="quarter" idx="12"/>
          </p:nvPr>
        </p:nvSpPr>
        <p:spPr>
          <a:xfrm>
            <a:off x="9448800" y="6492875"/>
            <a:ext cx="2743200" cy="365125"/>
          </a:xfrm>
        </p:spPr>
        <p:txBody>
          <a:bodyPr/>
          <a:lstStyle/>
          <a:p>
            <a:fld id="{EFFF64B8-0FF4-3C4C-8929-7DA557F8FB5C}" type="slidenum">
              <a:rPr lang="en-DE" smtClean="0"/>
              <a:t>99</a:t>
            </a:fld>
            <a:endParaRPr lang="en-DE"/>
          </a:p>
        </p:txBody>
      </p:sp>
      <p:sp>
        <p:nvSpPr>
          <p:cNvPr id="4" name="TextBox 3">
            <a:extLst>
              <a:ext uri="{FF2B5EF4-FFF2-40B4-BE49-F238E27FC236}">
                <a16:creationId xmlns:a16="http://schemas.microsoft.com/office/drawing/2014/main" id="{937E1B48-4F3A-855B-1187-25CF69193226}"/>
              </a:ext>
            </a:extLst>
          </p:cNvPr>
          <p:cNvSpPr txBox="1"/>
          <p:nvPr/>
        </p:nvSpPr>
        <p:spPr>
          <a:xfrm>
            <a:off x="212976" y="218049"/>
            <a:ext cx="1434239" cy="400110"/>
          </a:xfrm>
          <a:prstGeom prst="rect">
            <a:avLst/>
          </a:prstGeom>
          <a:noFill/>
          <a:ln w="28575">
            <a:solidFill>
              <a:srgbClr val="750001"/>
            </a:solidFill>
          </a:ln>
        </p:spPr>
        <p:txBody>
          <a:bodyPr wrap="none" rtlCol="0">
            <a:spAutoFit/>
          </a:bodyPr>
          <a:lstStyle/>
          <a:p>
            <a:r>
              <a:rPr lang="en-US" sz="2000" dirty="0"/>
              <a:t>MD analysis</a:t>
            </a:r>
          </a:p>
        </p:txBody>
      </p:sp>
      <p:sp>
        <p:nvSpPr>
          <p:cNvPr id="5" name="TextBox 4">
            <a:extLst>
              <a:ext uri="{FF2B5EF4-FFF2-40B4-BE49-F238E27FC236}">
                <a16:creationId xmlns:a16="http://schemas.microsoft.com/office/drawing/2014/main" id="{3357AF8C-1723-BEAB-41A3-85340DE6FCF2}"/>
              </a:ext>
            </a:extLst>
          </p:cNvPr>
          <p:cNvSpPr txBox="1"/>
          <p:nvPr/>
        </p:nvSpPr>
        <p:spPr>
          <a:xfrm>
            <a:off x="86852" y="1007267"/>
            <a:ext cx="4516679" cy="2031325"/>
          </a:xfrm>
          <a:prstGeom prst="rect">
            <a:avLst/>
          </a:prstGeom>
          <a:noFill/>
          <a:ln w="28575">
            <a:solidFill>
              <a:srgbClr val="750001"/>
            </a:solidFill>
          </a:ln>
        </p:spPr>
        <p:txBody>
          <a:bodyPr wrap="square" rtlCol="0">
            <a:spAutoFit/>
          </a:bodyPr>
          <a:lstStyle/>
          <a:p>
            <a:pPr algn="just"/>
            <a:r>
              <a:rPr lang="en-US" dirty="0"/>
              <a:t>To set up the whole trajectory of our MD simulation we are going to use CPPTRAJ, a program to process coordinate trajectory and data files. It provides a great set of analysis you can perform with your MD outputs. You can check all its functionalities in its </a:t>
            </a:r>
            <a:r>
              <a:rPr lang="en-US" dirty="0">
                <a:hlinkClick r:id="rId2"/>
              </a:rPr>
              <a:t>documentation</a:t>
            </a:r>
            <a:r>
              <a:rPr lang="en-US" dirty="0"/>
              <a:t>.</a:t>
            </a:r>
          </a:p>
        </p:txBody>
      </p:sp>
      <p:sp>
        <p:nvSpPr>
          <p:cNvPr id="6" name="TextBox 5">
            <a:extLst>
              <a:ext uri="{FF2B5EF4-FFF2-40B4-BE49-F238E27FC236}">
                <a16:creationId xmlns:a16="http://schemas.microsoft.com/office/drawing/2014/main" id="{BC2E81D2-CBB0-3BC6-4FAE-6DD0AD7D141C}"/>
              </a:ext>
            </a:extLst>
          </p:cNvPr>
          <p:cNvSpPr txBox="1"/>
          <p:nvPr/>
        </p:nvSpPr>
        <p:spPr>
          <a:xfrm>
            <a:off x="86852" y="3324110"/>
            <a:ext cx="4516679" cy="1477328"/>
          </a:xfrm>
          <a:prstGeom prst="rect">
            <a:avLst/>
          </a:prstGeom>
          <a:noFill/>
          <a:ln w="28575">
            <a:solidFill>
              <a:srgbClr val="750001"/>
            </a:solidFill>
          </a:ln>
        </p:spPr>
        <p:txBody>
          <a:bodyPr wrap="square" rtlCol="0">
            <a:spAutoFit/>
          </a:bodyPr>
          <a:lstStyle/>
          <a:p>
            <a:pPr algn="just"/>
            <a:r>
              <a:rPr lang="en-US" dirty="0"/>
              <a:t>First of all, we are going to use it to automatically center and image (by molecule) the trajectory with periodic boundaries conditions, by means of the </a:t>
            </a:r>
            <a:r>
              <a:rPr lang="en-US" i="1" dirty="0"/>
              <a:t>“</a:t>
            </a:r>
            <a:r>
              <a:rPr lang="en-US" i="1" dirty="0" err="1"/>
              <a:t>autoimage</a:t>
            </a:r>
            <a:r>
              <a:rPr lang="en-US" i="1" dirty="0"/>
              <a:t>”</a:t>
            </a:r>
            <a:r>
              <a:rPr lang="en-US" dirty="0"/>
              <a:t> function.</a:t>
            </a:r>
          </a:p>
        </p:txBody>
      </p:sp>
      <p:sp>
        <p:nvSpPr>
          <p:cNvPr id="2" name="TextBox 1">
            <a:extLst>
              <a:ext uri="{FF2B5EF4-FFF2-40B4-BE49-F238E27FC236}">
                <a16:creationId xmlns:a16="http://schemas.microsoft.com/office/drawing/2014/main" id="{A34CFE78-3ADE-F60B-DAE5-DD4C1ED49680}"/>
              </a:ext>
            </a:extLst>
          </p:cNvPr>
          <p:cNvSpPr txBox="1"/>
          <p:nvPr/>
        </p:nvSpPr>
        <p:spPr>
          <a:xfrm>
            <a:off x="4853211" y="776434"/>
            <a:ext cx="6500590" cy="4093428"/>
          </a:xfrm>
          <a:prstGeom prst="rect">
            <a:avLst/>
          </a:prstGeom>
          <a:noFill/>
          <a:ln w="28575">
            <a:solidFill>
              <a:srgbClr val="750001"/>
            </a:solidFill>
          </a:ln>
        </p:spPr>
        <p:txBody>
          <a:bodyPr wrap="square" rtlCol="0">
            <a:spAutoFit/>
          </a:bodyPr>
          <a:lstStyle/>
          <a:p>
            <a:r>
              <a:rPr lang="en-US" dirty="0"/>
              <a:t>Commands to type, sequentially, on your terminal:</a:t>
            </a:r>
          </a:p>
          <a:p>
            <a:endParaRPr lang="en-US" dirty="0"/>
          </a:p>
          <a:p>
            <a:pPr marL="285750" indent="-285750">
              <a:buFont typeface="Wingdings" pitchFamily="2" charset="2"/>
              <a:buChar char="§"/>
            </a:pPr>
            <a:r>
              <a:rPr lang="en-US" sz="1600" dirty="0" err="1"/>
              <a:t>cpptraj</a:t>
            </a:r>
            <a:r>
              <a:rPr lang="en-US" sz="1600" dirty="0"/>
              <a:t> –p step3_input.psf</a:t>
            </a:r>
          </a:p>
          <a:p>
            <a:pPr marL="285750" indent="-285750">
              <a:buFont typeface="Wingdings" pitchFamily="2" charset="2"/>
              <a:buChar char="§"/>
            </a:pPr>
            <a:r>
              <a:rPr lang="en-US" sz="1600" dirty="0" err="1"/>
              <a:t>trajin</a:t>
            </a:r>
            <a:r>
              <a:rPr lang="en-US" sz="1600" dirty="0"/>
              <a:t> step5_1.dcd</a:t>
            </a:r>
          </a:p>
          <a:p>
            <a:pPr marL="285750" indent="-285750">
              <a:buFont typeface="Wingdings" pitchFamily="2" charset="2"/>
              <a:buChar char="§"/>
            </a:pPr>
            <a:r>
              <a:rPr lang="en-US" sz="1600" dirty="0" err="1"/>
              <a:t>trajin</a:t>
            </a:r>
            <a:r>
              <a:rPr lang="en-US" sz="1600" dirty="0"/>
              <a:t> step5_2.dcd</a:t>
            </a:r>
          </a:p>
          <a:p>
            <a:pPr marL="285750" indent="-285750">
              <a:buFont typeface="Wingdings" pitchFamily="2" charset="2"/>
              <a:buChar char="§"/>
            </a:pPr>
            <a:r>
              <a:rPr lang="en-US" sz="1600" dirty="0" err="1"/>
              <a:t>trajin</a:t>
            </a:r>
            <a:r>
              <a:rPr lang="en-US" sz="1600" dirty="0"/>
              <a:t> step5_3.dcd</a:t>
            </a:r>
          </a:p>
          <a:p>
            <a:pPr marL="285750" indent="-285750">
              <a:buFont typeface="Wingdings" pitchFamily="2" charset="2"/>
              <a:buChar char="§"/>
            </a:pPr>
            <a:r>
              <a:rPr lang="en-US" sz="1600" dirty="0" err="1"/>
              <a:t>trajin</a:t>
            </a:r>
            <a:r>
              <a:rPr lang="en-US" sz="1600" dirty="0"/>
              <a:t> step5_4.dcd</a:t>
            </a:r>
          </a:p>
          <a:p>
            <a:pPr marL="285750" indent="-285750">
              <a:buFont typeface="Wingdings" pitchFamily="2" charset="2"/>
              <a:buChar char="§"/>
            </a:pPr>
            <a:r>
              <a:rPr lang="en-US" sz="1600" dirty="0" err="1"/>
              <a:t>trajin</a:t>
            </a:r>
            <a:r>
              <a:rPr lang="en-US" sz="1600" dirty="0"/>
              <a:t> step5_5.dcd</a:t>
            </a:r>
          </a:p>
          <a:p>
            <a:pPr marL="285750" indent="-285750">
              <a:buFont typeface="Wingdings" pitchFamily="2" charset="2"/>
              <a:buChar char="§"/>
            </a:pPr>
            <a:r>
              <a:rPr lang="en-US" sz="1600" dirty="0" err="1"/>
              <a:t>trajin</a:t>
            </a:r>
            <a:r>
              <a:rPr lang="en-US" sz="1600" dirty="0"/>
              <a:t> step5_6.dcd</a:t>
            </a:r>
          </a:p>
          <a:p>
            <a:pPr marL="285750" indent="-285750">
              <a:buFont typeface="Wingdings" pitchFamily="2" charset="2"/>
              <a:buChar char="§"/>
            </a:pPr>
            <a:r>
              <a:rPr lang="en-US" sz="1600" dirty="0" err="1"/>
              <a:t>trajin</a:t>
            </a:r>
            <a:r>
              <a:rPr lang="en-US" sz="1600" dirty="0"/>
              <a:t> step5_7.dcd</a:t>
            </a:r>
          </a:p>
          <a:p>
            <a:pPr marL="285750" indent="-285750">
              <a:buFont typeface="Wingdings" pitchFamily="2" charset="2"/>
              <a:buChar char="§"/>
            </a:pPr>
            <a:r>
              <a:rPr lang="en-US" sz="1600" dirty="0" err="1"/>
              <a:t>trajin</a:t>
            </a:r>
            <a:r>
              <a:rPr lang="en-US" sz="1600" dirty="0"/>
              <a:t> step5_8.dcd</a:t>
            </a:r>
          </a:p>
          <a:p>
            <a:pPr marL="285750" indent="-285750">
              <a:buFont typeface="Wingdings" pitchFamily="2" charset="2"/>
              <a:buChar char="§"/>
            </a:pPr>
            <a:r>
              <a:rPr lang="en-US" sz="1600" dirty="0" err="1"/>
              <a:t>trajin</a:t>
            </a:r>
            <a:r>
              <a:rPr lang="en-US" sz="1600" dirty="0"/>
              <a:t> step5_9.dcd</a:t>
            </a:r>
          </a:p>
          <a:p>
            <a:pPr marL="285750" indent="-285750">
              <a:buFont typeface="Wingdings" pitchFamily="2" charset="2"/>
              <a:buChar char="§"/>
            </a:pPr>
            <a:r>
              <a:rPr lang="en-US" sz="1600" dirty="0" err="1"/>
              <a:t>trajin</a:t>
            </a:r>
            <a:r>
              <a:rPr lang="en-US" sz="1600" dirty="0"/>
              <a:t> step5_10.dcd</a:t>
            </a:r>
          </a:p>
          <a:p>
            <a:pPr marL="285750" indent="-285750">
              <a:buFont typeface="Wingdings" pitchFamily="2" charset="2"/>
              <a:buChar char="§"/>
            </a:pPr>
            <a:r>
              <a:rPr lang="en-US" sz="1600" dirty="0" err="1"/>
              <a:t>autoimage</a:t>
            </a:r>
            <a:endParaRPr lang="en-US" sz="1600" dirty="0"/>
          </a:p>
          <a:p>
            <a:pPr marL="285750" indent="-285750">
              <a:buFont typeface="Wingdings" pitchFamily="2" charset="2"/>
              <a:buChar char="§"/>
            </a:pPr>
            <a:r>
              <a:rPr lang="en-US" sz="1600" dirty="0" err="1"/>
              <a:t>trajout</a:t>
            </a:r>
            <a:r>
              <a:rPr lang="en-US" sz="1600" dirty="0"/>
              <a:t> </a:t>
            </a:r>
            <a:r>
              <a:rPr lang="en-US" sz="1600" dirty="0" err="1"/>
              <a:t>dynamics_autoimage_traj.dcd</a:t>
            </a:r>
            <a:r>
              <a:rPr lang="en-US" sz="1600" dirty="0"/>
              <a:t> </a:t>
            </a:r>
          </a:p>
          <a:p>
            <a:pPr marL="285750" indent="-285750">
              <a:buFont typeface="Wingdings" pitchFamily="2" charset="2"/>
              <a:buChar char="§"/>
            </a:pPr>
            <a:r>
              <a:rPr lang="en-US" sz="1600" dirty="0"/>
              <a:t>run</a:t>
            </a:r>
          </a:p>
        </p:txBody>
      </p:sp>
      <p:sp>
        <p:nvSpPr>
          <p:cNvPr id="9" name="TextBox 8">
            <a:extLst>
              <a:ext uri="{FF2B5EF4-FFF2-40B4-BE49-F238E27FC236}">
                <a16:creationId xmlns:a16="http://schemas.microsoft.com/office/drawing/2014/main" id="{567B1F98-45C9-EE75-C997-434128FFAD92}"/>
              </a:ext>
            </a:extLst>
          </p:cNvPr>
          <p:cNvSpPr txBox="1"/>
          <p:nvPr/>
        </p:nvSpPr>
        <p:spPr>
          <a:xfrm>
            <a:off x="86852" y="5139991"/>
            <a:ext cx="4516679" cy="646331"/>
          </a:xfrm>
          <a:prstGeom prst="rect">
            <a:avLst/>
          </a:prstGeom>
          <a:noFill/>
          <a:ln w="28575">
            <a:solidFill>
              <a:srgbClr val="750001"/>
            </a:solidFill>
          </a:ln>
        </p:spPr>
        <p:txBody>
          <a:bodyPr wrap="square" rtlCol="0">
            <a:spAutoFit/>
          </a:bodyPr>
          <a:lstStyle/>
          <a:p>
            <a:pPr algn="just"/>
            <a:r>
              <a:rPr lang="en-US" dirty="0"/>
              <a:t>We can use </a:t>
            </a:r>
            <a:r>
              <a:rPr lang="en-US" dirty="0" err="1"/>
              <a:t>Pymol</a:t>
            </a:r>
            <a:r>
              <a:rPr lang="en-US" dirty="0"/>
              <a:t> visualize this imaged trajectory.</a:t>
            </a:r>
          </a:p>
        </p:txBody>
      </p:sp>
      <p:sp>
        <p:nvSpPr>
          <p:cNvPr id="7" name="Rectangle 6">
            <a:extLst>
              <a:ext uri="{FF2B5EF4-FFF2-40B4-BE49-F238E27FC236}">
                <a16:creationId xmlns:a16="http://schemas.microsoft.com/office/drawing/2014/main" id="{870F2C21-1AD8-A556-5729-3D0D3C29B64D}"/>
              </a:ext>
            </a:extLst>
          </p:cNvPr>
          <p:cNvSpPr/>
          <p:nvPr/>
        </p:nvSpPr>
        <p:spPr>
          <a:xfrm>
            <a:off x="-2" y="670709"/>
            <a:ext cx="11655974" cy="5180024"/>
          </a:xfrm>
          <a:prstGeom prst="rect">
            <a:avLst/>
          </a:prstGeom>
          <a:solidFill>
            <a:schemeClr val="bg1">
              <a:alpha val="98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TextBox 9">
            <a:extLst>
              <a:ext uri="{FF2B5EF4-FFF2-40B4-BE49-F238E27FC236}">
                <a16:creationId xmlns:a16="http://schemas.microsoft.com/office/drawing/2014/main" id="{32C8A1F1-62EA-E2B2-B9E5-349AADE48942}"/>
              </a:ext>
            </a:extLst>
          </p:cNvPr>
          <p:cNvSpPr txBox="1"/>
          <p:nvPr/>
        </p:nvSpPr>
        <p:spPr>
          <a:xfrm>
            <a:off x="86852" y="796326"/>
            <a:ext cx="4516679" cy="369332"/>
          </a:xfrm>
          <a:prstGeom prst="rect">
            <a:avLst/>
          </a:prstGeom>
          <a:noFill/>
          <a:ln w="28575">
            <a:solidFill>
              <a:srgbClr val="750001"/>
            </a:solidFill>
          </a:ln>
        </p:spPr>
        <p:txBody>
          <a:bodyPr wrap="square" rtlCol="0">
            <a:spAutoFit/>
          </a:bodyPr>
          <a:lstStyle/>
          <a:p>
            <a:pPr algn="just"/>
            <a:r>
              <a:rPr lang="en-US" dirty="0"/>
              <a:t>3) Remove water molecules</a:t>
            </a:r>
          </a:p>
        </p:txBody>
      </p:sp>
      <p:pic>
        <p:nvPicPr>
          <p:cNvPr id="11" name="Picture 10" descr="A screenshot of a computer&#10;&#10;AI-generated content may be incorrect.">
            <a:extLst>
              <a:ext uri="{FF2B5EF4-FFF2-40B4-BE49-F238E27FC236}">
                <a16:creationId xmlns:a16="http://schemas.microsoft.com/office/drawing/2014/main" id="{BF511657-5379-53B1-63DA-7C239CAA6C3A}"/>
              </a:ext>
            </a:extLst>
          </p:cNvPr>
          <p:cNvPicPr>
            <a:picLocks noChangeAspect="1"/>
          </p:cNvPicPr>
          <p:nvPr/>
        </p:nvPicPr>
        <p:blipFill>
          <a:blip r:embed="rId3"/>
          <a:stretch>
            <a:fillRect/>
          </a:stretch>
        </p:blipFill>
        <p:spPr>
          <a:xfrm>
            <a:off x="1543047" y="1237289"/>
            <a:ext cx="8989887" cy="5580990"/>
          </a:xfrm>
          <a:prstGeom prst="rect">
            <a:avLst/>
          </a:prstGeom>
        </p:spPr>
      </p:pic>
    </p:spTree>
    <p:extLst>
      <p:ext uri="{BB962C8B-B14F-4D97-AF65-F5344CB8AC3E}">
        <p14:creationId xmlns:p14="http://schemas.microsoft.com/office/powerpoint/2010/main" val="10858648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4267</TotalTime>
  <Words>7606</Words>
  <Application>Microsoft Macintosh PowerPoint</Application>
  <PresentationFormat>Widescreen</PresentationFormat>
  <Paragraphs>600</Paragraphs>
  <Slides>105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105</vt:i4>
      </vt:variant>
    </vt:vector>
  </HeadingPairs>
  <TitlesOfParts>
    <vt:vector size="113" baseType="lpstr">
      <vt:lpstr>-webkit-standard</vt:lpstr>
      <vt:lpstr>Apple Chancery</vt:lpstr>
      <vt:lpstr>Aptos</vt: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Victor Rabesquine</dc:creator>
  <cp:lastModifiedBy>Victor Henrique Rabesquine Nogueira</cp:lastModifiedBy>
  <cp:revision>69</cp:revision>
  <dcterms:created xsi:type="dcterms:W3CDTF">2025-02-06T14:32:45Z</dcterms:created>
  <dcterms:modified xsi:type="dcterms:W3CDTF">2025-02-13T22:11:27Z</dcterms:modified>
</cp:coreProperties>
</file>